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861" r:id="rId2"/>
    <p:sldId id="1139" r:id="rId3"/>
    <p:sldId id="1140" r:id="rId4"/>
    <p:sldId id="1114" r:id="rId5"/>
    <p:sldId id="1146" r:id="rId6"/>
    <p:sldId id="1142" r:id="rId7"/>
    <p:sldId id="1148" r:id="rId8"/>
    <p:sldId id="1149" r:id="rId9"/>
    <p:sldId id="1133" r:id="rId10"/>
    <p:sldId id="1150" r:id="rId11"/>
    <p:sldId id="1151" r:id="rId12"/>
    <p:sldId id="1152" r:id="rId13"/>
    <p:sldId id="1147"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20" autoAdjust="0"/>
    <p:restoredTop sz="82360" autoAdjust="0"/>
  </p:normalViewPr>
  <p:slideViewPr>
    <p:cSldViewPr>
      <p:cViewPr varScale="1">
        <p:scale>
          <a:sx n="135" d="100"/>
          <a:sy n="135" d="100"/>
        </p:scale>
        <p:origin x="176" y="40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12/11/21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785487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150077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595114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14656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6622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485728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659732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288075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874242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525757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144288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Colossians 3:9-17</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(Part B)</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1115616" y="265212"/>
            <a:ext cx="803236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begins now (in the worshipping community of Christ {the church})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Church is a community which has taken off our old self &amp; put on Christ</a:t>
            </a:r>
          </a:p>
        </p:txBody>
      </p:sp>
      <p:sp>
        <p:nvSpPr>
          <p:cNvPr id="14" name="TextBox 13">
            <a:extLst>
              <a:ext uri="{FF2B5EF4-FFF2-40B4-BE49-F238E27FC236}">
                <a16:creationId xmlns:a16="http://schemas.microsoft.com/office/drawing/2014/main" id="{D9C15782-F39F-8F4A-9481-52C5E9EAC222}"/>
              </a:ext>
            </a:extLst>
          </p:cNvPr>
          <p:cNvSpPr txBox="1"/>
          <p:nvPr/>
        </p:nvSpPr>
        <p:spPr>
          <a:xfrm>
            <a:off x="4933860" y="807918"/>
            <a:ext cx="4211405" cy="738664"/>
          </a:xfrm>
          <a:prstGeom prst="rect">
            <a:avLst/>
          </a:prstGeom>
          <a:noFill/>
          <a:ln>
            <a:noFill/>
          </a:ln>
        </p:spPr>
        <p:txBody>
          <a:bodyPr wrap="square" rtlCol="0">
            <a:spAutoFit/>
          </a:bodyPr>
          <a:lstStyle/>
          <a:p>
            <a:pPr marL="317500" indent="-317500" algn="ctr"/>
            <a:r>
              <a:rPr lang="en-AU" sz="2100" dirty="0">
                <a:solidFill>
                  <a:srgbClr val="FFFF00"/>
                </a:solidFill>
                <a:latin typeface="Times New Roman" panose="02020603050405020304" pitchFamily="18" charset="0"/>
                <a:cs typeface="Times New Roman" panose="02020603050405020304" pitchFamily="18" charset="0"/>
              </a:rPr>
              <a:t>“Unity in Christ”, as the Gathered </a:t>
            </a:r>
            <a:r>
              <a:rPr lang="en-AU" sz="2100" u="sng" dirty="0">
                <a:solidFill>
                  <a:srgbClr val="FFFF00"/>
                </a:solidFill>
                <a:latin typeface="Times New Roman" panose="02020603050405020304" pitchFamily="18" charset="0"/>
                <a:cs typeface="Times New Roman" panose="02020603050405020304" pitchFamily="18" charset="0"/>
              </a:rPr>
              <a:t>Worshipping</a:t>
            </a:r>
            <a:r>
              <a:rPr lang="en-AU" sz="2100" dirty="0">
                <a:solidFill>
                  <a:srgbClr val="FFFF00"/>
                </a:solidFill>
                <a:latin typeface="Times New Roman" panose="02020603050405020304" pitchFamily="18" charset="0"/>
                <a:cs typeface="Times New Roman" panose="02020603050405020304" pitchFamily="18" charset="0"/>
              </a:rPr>
              <a:t> community of Christ</a:t>
            </a:r>
          </a:p>
        </p:txBody>
      </p:sp>
      <p:sp>
        <p:nvSpPr>
          <p:cNvPr id="15" name="Rectangle 14">
            <a:extLst>
              <a:ext uri="{FF2B5EF4-FFF2-40B4-BE49-F238E27FC236}">
                <a16:creationId xmlns:a16="http://schemas.microsoft.com/office/drawing/2014/main" id="{CB51C3B7-1FF6-8948-AFAF-7C5C3E080832}"/>
              </a:ext>
            </a:extLst>
          </p:cNvPr>
          <p:cNvSpPr/>
          <p:nvPr/>
        </p:nvSpPr>
        <p:spPr>
          <a:xfrm>
            <a:off x="5076056" y="1530613"/>
            <a:ext cx="4067944" cy="102515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Let the word of Christ dwell in you richly, teaching and admonishing one another in all wisdom</a:t>
            </a:r>
            <a:r>
              <a:rPr lang="en-AU" dirty="0"/>
              <a:t> .....</a:t>
            </a:r>
            <a:endParaRPr lang="en-AU" u="sng" dirty="0">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52D5F494-6821-9143-87D4-9A0A8B76797D}"/>
              </a:ext>
            </a:extLst>
          </p:cNvPr>
          <p:cNvSpPr txBox="1"/>
          <p:nvPr/>
        </p:nvSpPr>
        <p:spPr>
          <a:xfrm>
            <a:off x="107504" y="807918"/>
            <a:ext cx="2549353" cy="461665"/>
          </a:xfrm>
          <a:prstGeom prst="rect">
            <a:avLst/>
          </a:prstGeom>
          <a:noFill/>
          <a:ln>
            <a:noFill/>
          </a:ln>
        </p:spPr>
        <p:txBody>
          <a:bodyPr wrap="square" rtlCol="0">
            <a:spAutoFit/>
          </a:bodyPr>
          <a:lstStyle/>
          <a:p>
            <a:pPr marL="317500" indent="-317500"/>
            <a:r>
              <a:rPr lang="en-AU" sz="2400" b="1" u="sng" dirty="0">
                <a:solidFill>
                  <a:schemeClr val="bg1"/>
                </a:solidFill>
                <a:latin typeface="Times New Roman" panose="02020603050405020304" pitchFamily="18" charset="0"/>
                <a:cs typeface="Times New Roman" panose="02020603050405020304" pitchFamily="18" charset="0"/>
              </a:rPr>
              <a:t>Worship</a:t>
            </a:r>
          </a:p>
        </p:txBody>
      </p:sp>
      <p:sp>
        <p:nvSpPr>
          <p:cNvPr id="22" name="TextBox 21">
            <a:extLst>
              <a:ext uri="{FF2B5EF4-FFF2-40B4-BE49-F238E27FC236}">
                <a16:creationId xmlns:a16="http://schemas.microsoft.com/office/drawing/2014/main" id="{5A9B1293-D81A-4346-980B-7EB73785F640}"/>
              </a:ext>
            </a:extLst>
          </p:cNvPr>
          <p:cNvSpPr txBox="1"/>
          <p:nvPr/>
        </p:nvSpPr>
        <p:spPr>
          <a:xfrm>
            <a:off x="-31840" y="1269583"/>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The Word of Christ living Richly in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7ABDDD89-2792-244A-9EA6-1C222CBF4B81}"/>
              </a:ext>
            </a:extLst>
          </p:cNvPr>
          <p:cNvSpPr txBox="1"/>
          <p:nvPr/>
        </p:nvSpPr>
        <p:spPr>
          <a:xfrm>
            <a:off x="1382180" y="905897"/>
            <a:ext cx="161824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way of life</a:t>
            </a:r>
          </a:p>
        </p:txBody>
      </p:sp>
      <p:sp>
        <p:nvSpPr>
          <p:cNvPr id="25" name="TextBox 24">
            <a:extLst>
              <a:ext uri="{FF2B5EF4-FFF2-40B4-BE49-F238E27FC236}">
                <a16:creationId xmlns:a16="http://schemas.microsoft.com/office/drawing/2014/main" id="{8465702A-935C-F74D-9095-4EB1C12CE0BC}"/>
              </a:ext>
            </a:extLst>
          </p:cNvPr>
          <p:cNvSpPr txBox="1"/>
          <p:nvPr/>
        </p:nvSpPr>
        <p:spPr>
          <a:xfrm>
            <a:off x="17171" y="1581456"/>
            <a:ext cx="5070189" cy="1200329"/>
          </a:xfrm>
          <a:prstGeom prst="rect">
            <a:avLst/>
          </a:prstGeom>
          <a:noFill/>
          <a:ln>
            <a:noFill/>
          </a:ln>
        </p:spPr>
        <p:txBody>
          <a:bodyPr wrap="square" numCol="1" rtlCol="0">
            <a:spAutoFit/>
          </a:bodyPr>
          <a:lstStyle/>
          <a:p>
            <a:pPr marL="400050" indent="-400050">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Jesus is “The Word”.  The Spirit of Christ lives in us “richly” producing “fruit of the Spirit”</a:t>
            </a:r>
          </a:p>
          <a:p>
            <a:pPr marL="400050" indent="-400050">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What Jesus says/teaches/commands.  Knowing His teachings and obeying them.</a:t>
            </a:r>
          </a:p>
        </p:txBody>
      </p:sp>
      <p:sp>
        <p:nvSpPr>
          <p:cNvPr id="10" name="TextBox 9">
            <a:extLst>
              <a:ext uri="{FF2B5EF4-FFF2-40B4-BE49-F238E27FC236}">
                <a16:creationId xmlns:a16="http://schemas.microsoft.com/office/drawing/2014/main" id="{6B699223-3521-E841-A498-205E88A0A815}"/>
              </a:ext>
            </a:extLst>
          </p:cNvPr>
          <p:cNvSpPr txBox="1"/>
          <p:nvPr/>
        </p:nvSpPr>
        <p:spPr>
          <a:xfrm>
            <a:off x="12679" y="2678474"/>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word of Christ to receive ‘pride-of-place’ (of first importance).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church hungering for God’s word, is a sign of spiritual maturity (Heb 5)</a:t>
            </a:r>
          </a:p>
        </p:txBody>
      </p:sp>
      <p:sp>
        <p:nvSpPr>
          <p:cNvPr id="12" name="TextBox 11">
            <a:extLst>
              <a:ext uri="{FF2B5EF4-FFF2-40B4-BE49-F238E27FC236}">
                <a16:creationId xmlns:a16="http://schemas.microsoft.com/office/drawing/2014/main" id="{D6A1E003-A2C2-A845-8A1D-3ABD553B6F7A}"/>
              </a:ext>
            </a:extLst>
          </p:cNvPr>
          <p:cNvSpPr txBox="1"/>
          <p:nvPr/>
        </p:nvSpPr>
        <p:spPr>
          <a:xfrm>
            <a:off x="3252" y="3225229"/>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re-interpreting the Scriptures to line up with what I want.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Allowing the Word of God to challenge / convict / transform / cut deep to change us</a:t>
            </a:r>
          </a:p>
        </p:txBody>
      </p:sp>
      <p:sp>
        <p:nvSpPr>
          <p:cNvPr id="16" name="TextBox 15">
            <a:extLst>
              <a:ext uri="{FF2B5EF4-FFF2-40B4-BE49-F238E27FC236}">
                <a16:creationId xmlns:a16="http://schemas.microsoft.com/office/drawing/2014/main" id="{549BD1EA-6CEB-814E-AA53-88798F4FD572}"/>
              </a:ext>
            </a:extLst>
          </p:cNvPr>
          <p:cNvSpPr txBox="1"/>
          <p:nvPr/>
        </p:nvSpPr>
        <p:spPr>
          <a:xfrm>
            <a:off x="-3560" y="3795967"/>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Hearing the Word of God and being taught the Word of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48E498DF-BE3F-014C-993F-E1C181BA911F}"/>
              </a:ext>
            </a:extLst>
          </p:cNvPr>
          <p:cNvSpPr txBox="1"/>
          <p:nvPr/>
        </p:nvSpPr>
        <p:spPr>
          <a:xfrm>
            <a:off x="3252" y="4120775"/>
            <a:ext cx="9114149"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Start with what God says (not what I want to say).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Boldly teaching the Scriptures and not the thinking of men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Admonishing is more than correction – it’s warning!!!  (against false teachings/teachers)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Spiritual Wisdom admonishes those in error, no matter what the cost (because we love)</a:t>
            </a:r>
          </a:p>
        </p:txBody>
      </p:sp>
    </p:spTree>
    <p:extLst>
      <p:ext uri="{BB962C8B-B14F-4D97-AF65-F5344CB8AC3E}">
        <p14:creationId xmlns:p14="http://schemas.microsoft.com/office/powerpoint/2010/main" val="201241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1115616" y="265212"/>
            <a:ext cx="803236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begins now (in the worshipping community of Christ {the church})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Church is a community which has taken off our old self &amp; put on Christ</a:t>
            </a:r>
          </a:p>
        </p:txBody>
      </p:sp>
      <p:sp>
        <p:nvSpPr>
          <p:cNvPr id="14" name="TextBox 13">
            <a:extLst>
              <a:ext uri="{FF2B5EF4-FFF2-40B4-BE49-F238E27FC236}">
                <a16:creationId xmlns:a16="http://schemas.microsoft.com/office/drawing/2014/main" id="{D9C15782-F39F-8F4A-9481-52C5E9EAC222}"/>
              </a:ext>
            </a:extLst>
          </p:cNvPr>
          <p:cNvSpPr txBox="1"/>
          <p:nvPr/>
        </p:nvSpPr>
        <p:spPr>
          <a:xfrm>
            <a:off x="4933860" y="807918"/>
            <a:ext cx="4211405" cy="738664"/>
          </a:xfrm>
          <a:prstGeom prst="rect">
            <a:avLst/>
          </a:prstGeom>
          <a:noFill/>
          <a:ln>
            <a:noFill/>
          </a:ln>
        </p:spPr>
        <p:txBody>
          <a:bodyPr wrap="square" rtlCol="0">
            <a:spAutoFit/>
          </a:bodyPr>
          <a:lstStyle/>
          <a:p>
            <a:pPr marL="317500" indent="-317500" algn="ctr"/>
            <a:r>
              <a:rPr lang="en-AU" sz="2100" dirty="0">
                <a:solidFill>
                  <a:srgbClr val="FFFF00"/>
                </a:solidFill>
                <a:latin typeface="Times New Roman" panose="02020603050405020304" pitchFamily="18" charset="0"/>
                <a:cs typeface="Times New Roman" panose="02020603050405020304" pitchFamily="18" charset="0"/>
              </a:rPr>
              <a:t>“Unity in Christ”, as the Gathered </a:t>
            </a:r>
            <a:r>
              <a:rPr lang="en-AU" sz="2100" u="sng" dirty="0">
                <a:solidFill>
                  <a:srgbClr val="FFFF00"/>
                </a:solidFill>
                <a:latin typeface="Times New Roman" panose="02020603050405020304" pitchFamily="18" charset="0"/>
                <a:cs typeface="Times New Roman" panose="02020603050405020304" pitchFamily="18" charset="0"/>
              </a:rPr>
              <a:t>Worshipping</a:t>
            </a:r>
            <a:r>
              <a:rPr lang="en-AU" sz="2100" dirty="0">
                <a:solidFill>
                  <a:srgbClr val="FFFF00"/>
                </a:solidFill>
                <a:latin typeface="Times New Roman" panose="02020603050405020304" pitchFamily="18" charset="0"/>
                <a:cs typeface="Times New Roman" panose="02020603050405020304" pitchFamily="18" charset="0"/>
              </a:rPr>
              <a:t> community of Christ</a:t>
            </a:r>
          </a:p>
        </p:txBody>
      </p:sp>
      <p:sp>
        <p:nvSpPr>
          <p:cNvPr id="15" name="Rectangle 14">
            <a:extLst>
              <a:ext uri="{FF2B5EF4-FFF2-40B4-BE49-F238E27FC236}">
                <a16:creationId xmlns:a16="http://schemas.microsoft.com/office/drawing/2014/main" id="{CB51C3B7-1FF6-8948-AFAF-7C5C3E080832}"/>
              </a:ext>
            </a:extLst>
          </p:cNvPr>
          <p:cNvSpPr/>
          <p:nvPr/>
        </p:nvSpPr>
        <p:spPr>
          <a:xfrm>
            <a:off x="4099901" y="4604010"/>
            <a:ext cx="5048077" cy="655436"/>
          </a:xfrm>
          <a:prstGeom prst="rect">
            <a:avLst/>
          </a:prstGeom>
          <a:solidFill>
            <a:schemeClr val="bg1"/>
          </a:solidFill>
        </p:spPr>
        <p:txBody>
          <a:bodyPr wrap="square">
            <a:spAutoFit/>
          </a:bodyPr>
          <a:lstStyle/>
          <a:p>
            <a:pPr>
              <a:lnSpc>
                <a:spcPct val="115000"/>
              </a:lnSpc>
              <a:spcAft>
                <a:spcPts val="0"/>
              </a:spcAft>
            </a:pPr>
            <a:r>
              <a:rPr lang="en-AU" sz="165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50" dirty="0"/>
              <a:t>.....</a:t>
            </a:r>
            <a:r>
              <a:rPr lang="en-AU" sz="1650" dirty="0">
                <a:latin typeface="Comic Sans MS" panose="030F0902030302020204" pitchFamily="66" charset="0"/>
                <a:ea typeface="Times New Roman" panose="02020603050405020304" pitchFamily="18" charset="0"/>
                <a:cs typeface="Times New Roman" panose="02020603050405020304" pitchFamily="18" charset="0"/>
              </a:rPr>
              <a:t> singing psalms and hymns and spiritual songs, with thankfulness in your hearts to God.</a:t>
            </a:r>
            <a:r>
              <a:rPr lang="en-AU" sz="1650" dirty="0"/>
              <a:t> </a:t>
            </a:r>
            <a:endParaRPr lang="en-AU" sz="1650" u="sng" dirty="0">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52D5F494-6821-9143-87D4-9A0A8B76797D}"/>
              </a:ext>
            </a:extLst>
          </p:cNvPr>
          <p:cNvSpPr txBox="1"/>
          <p:nvPr/>
        </p:nvSpPr>
        <p:spPr>
          <a:xfrm>
            <a:off x="107504" y="807918"/>
            <a:ext cx="2549353" cy="461665"/>
          </a:xfrm>
          <a:prstGeom prst="rect">
            <a:avLst/>
          </a:prstGeom>
          <a:noFill/>
          <a:ln>
            <a:noFill/>
          </a:ln>
        </p:spPr>
        <p:txBody>
          <a:bodyPr wrap="square" rtlCol="0">
            <a:spAutoFit/>
          </a:bodyPr>
          <a:lstStyle/>
          <a:p>
            <a:pPr marL="317500" indent="-317500"/>
            <a:r>
              <a:rPr lang="en-AU" sz="2400" b="1" u="sng" dirty="0">
                <a:solidFill>
                  <a:schemeClr val="bg1"/>
                </a:solidFill>
                <a:latin typeface="Times New Roman" panose="02020603050405020304" pitchFamily="18" charset="0"/>
                <a:cs typeface="Times New Roman" panose="02020603050405020304" pitchFamily="18" charset="0"/>
              </a:rPr>
              <a:t>Worship</a:t>
            </a:r>
          </a:p>
        </p:txBody>
      </p:sp>
      <p:sp>
        <p:nvSpPr>
          <p:cNvPr id="22" name="TextBox 21">
            <a:extLst>
              <a:ext uri="{FF2B5EF4-FFF2-40B4-BE49-F238E27FC236}">
                <a16:creationId xmlns:a16="http://schemas.microsoft.com/office/drawing/2014/main" id="{5A9B1293-D81A-4346-980B-7EB73785F640}"/>
              </a:ext>
            </a:extLst>
          </p:cNvPr>
          <p:cNvSpPr txBox="1"/>
          <p:nvPr/>
        </p:nvSpPr>
        <p:spPr>
          <a:xfrm>
            <a:off x="-33024" y="1178108"/>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The Word of Christ living Richly in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7ABDDD89-2792-244A-9EA6-1C222CBF4B81}"/>
              </a:ext>
            </a:extLst>
          </p:cNvPr>
          <p:cNvSpPr txBox="1"/>
          <p:nvPr/>
        </p:nvSpPr>
        <p:spPr>
          <a:xfrm>
            <a:off x="1382180" y="905897"/>
            <a:ext cx="161824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way of life</a:t>
            </a:r>
          </a:p>
        </p:txBody>
      </p:sp>
      <p:sp>
        <p:nvSpPr>
          <p:cNvPr id="25" name="TextBox 24">
            <a:extLst>
              <a:ext uri="{FF2B5EF4-FFF2-40B4-BE49-F238E27FC236}">
                <a16:creationId xmlns:a16="http://schemas.microsoft.com/office/drawing/2014/main" id="{8465702A-935C-F74D-9095-4EB1C12CE0BC}"/>
              </a:ext>
            </a:extLst>
          </p:cNvPr>
          <p:cNvSpPr txBox="1"/>
          <p:nvPr/>
        </p:nvSpPr>
        <p:spPr>
          <a:xfrm>
            <a:off x="242589" y="1489981"/>
            <a:ext cx="8892481" cy="646331"/>
          </a:xfrm>
          <a:prstGeom prst="rect">
            <a:avLst/>
          </a:prstGeom>
          <a:noFill/>
          <a:ln>
            <a:noFill/>
          </a:ln>
        </p:spPr>
        <p:txBody>
          <a:bodyPr wrap="square" numCol="1" rtlCol="0">
            <a:spAutoFit/>
          </a:bodyPr>
          <a:lstStyle/>
          <a:p>
            <a:pPr marL="225425" indent="-22542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Jesus is “The Word”.  The Spirit of Christ lives in us “richly” producing “fruit of the Spirit”</a:t>
            </a:r>
          </a:p>
          <a:p>
            <a:pPr marL="225425" indent="-22542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What Jesus says/teaches/commands.  Knowing His teachings and obeying them.</a:t>
            </a:r>
          </a:p>
        </p:txBody>
      </p:sp>
      <p:sp>
        <p:nvSpPr>
          <p:cNvPr id="10" name="TextBox 9">
            <a:extLst>
              <a:ext uri="{FF2B5EF4-FFF2-40B4-BE49-F238E27FC236}">
                <a16:creationId xmlns:a16="http://schemas.microsoft.com/office/drawing/2014/main" id="{6B699223-3521-E841-A498-205E88A0A815}"/>
              </a:ext>
            </a:extLst>
          </p:cNvPr>
          <p:cNvSpPr txBox="1"/>
          <p:nvPr/>
        </p:nvSpPr>
        <p:spPr>
          <a:xfrm>
            <a:off x="12190" y="2039883"/>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word of Christ to receive ‘pride-of-place’ (of first importance).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church hungering for God’s word, is a sign of spiritual maturity (Heb 5)</a:t>
            </a:r>
          </a:p>
        </p:txBody>
      </p:sp>
      <p:sp>
        <p:nvSpPr>
          <p:cNvPr id="12" name="TextBox 11">
            <a:extLst>
              <a:ext uri="{FF2B5EF4-FFF2-40B4-BE49-F238E27FC236}">
                <a16:creationId xmlns:a16="http://schemas.microsoft.com/office/drawing/2014/main" id="{D6A1E003-A2C2-A845-8A1D-3ABD553B6F7A}"/>
              </a:ext>
            </a:extLst>
          </p:cNvPr>
          <p:cNvSpPr txBox="1"/>
          <p:nvPr/>
        </p:nvSpPr>
        <p:spPr>
          <a:xfrm>
            <a:off x="2763" y="2586638"/>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re-interpreting the Scriptures to line up with what I want.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Allowing the Word of God to challenge / convict / transform / cut deep to change us</a:t>
            </a:r>
          </a:p>
        </p:txBody>
      </p:sp>
      <p:sp>
        <p:nvSpPr>
          <p:cNvPr id="16" name="TextBox 15">
            <a:extLst>
              <a:ext uri="{FF2B5EF4-FFF2-40B4-BE49-F238E27FC236}">
                <a16:creationId xmlns:a16="http://schemas.microsoft.com/office/drawing/2014/main" id="{549BD1EA-6CEB-814E-AA53-88798F4FD572}"/>
              </a:ext>
            </a:extLst>
          </p:cNvPr>
          <p:cNvSpPr txBox="1"/>
          <p:nvPr/>
        </p:nvSpPr>
        <p:spPr>
          <a:xfrm>
            <a:off x="-4049" y="3157376"/>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Hearing the Word of God and being taught the Word of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48E498DF-BE3F-014C-993F-E1C181BA911F}"/>
              </a:ext>
            </a:extLst>
          </p:cNvPr>
          <p:cNvSpPr txBox="1"/>
          <p:nvPr/>
        </p:nvSpPr>
        <p:spPr>
          <a:xfrm>
            <a:off x="2763" y="3482184"/>
            <a:ext cx="9114149"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Start with what God says (not what I want to say).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Boldly teaching the Scriptures and not the thinking of men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Admonishing is more than correction – it’s warning!!!  (against false teachings/teachers)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Spiritual Wisdom admonishes those in error, no matter what the cost (because we love)</a:t>
            </a:r>
          </a:p>
        </p:txBody>
      </p:sp>
      <p:sp>
        <p:nvSpPr>
          <p:cNvPr id="19" name="TextBox 18">
            <a:extLst>
              <a:ext uri="{FF2B5EF4-FFF2-40B4-BE49-F238E27FC236}">
                <a16:creationId xmlns:a16="http://schemas.microsoft.com/office/drawing/2014/main" id="{D17D0DFF-68CD-D142-B002-D5B3C4F12BC8}"/>
              </a:ext>
            </a:extLst>
          </p:cNvPr>
          <p:cNvSpPr txBox="1"/>
          <p:nvPr/>
        </p:nvSpPr>
        <p:spPr>
          <a:xfrm>
            <a:off x="-13475" y="4561970"/>
            <a:ext cx="301389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3.  Worship through song</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A19A7D7C-9D86-814D-8795-96A718976111}"/>
              </a:ext>
            </a:extLst>
          </p:cNvPr>
          <p:cNvSpPr txBox="1"/>
          <p:nvPr/>
        </p:nvSpPr>
        <p:spPr>
          <a:xfrm>
            <a:off x="12190" y="4824408"/>
            <a:ext cx="4097138"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natural to sing praises to our Lord</a:t>
            </a:r>
          </a:p>
        </p:txBody>
      </p:sp>
    </p:spTree>
    <p:extLst>
      <p:ext uri="{BB962C8B-B14F-4D97-AF65-F5344CB8AC3E}">
        <p14:creationId xmlns:p14="http://schemas.microsoft.com/office/powerpoint/2010/main" val="3434483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1115616" y="265212"/>
            <a:ext cx="803236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begins now (in the worshipping community of Christ {the church})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Church is a community which has taken off our old self &amp; put on Christ</a:t>
            </a:r>
          </a:p>
        </p:txBody>
      </p:sp>
      <p:sp>
        <p:nvSpPr>
          <p:cNvPr id="14" name="TextBox 13">
            <a:extLst>
              <a:ext uri="{FF2B5EF4-FFF2-40B4-BE49-F238E27FC236}">
                <a16:creationId xmlns:a16="http://schemas.microsoft.com/office/drawing/2014/main" id="{D9C15782-F39F-8F4A-9481-52C5E9EAC222}"/>
              </a:ext>
            </a:extLst>
          </p:cNvPr>
          <p:cNvSpPr txBox="1"/>
          <p:nvPr/>
        </p:nvSpPr>
        <p:spPr>
          <a:xfrm>
            <a:off x="4933860" y="807918"/>
            <a:ext cx="4211405" cy="738664"/>
          </a:xfrm>
          <a:prstGeom prst="rect">
            <a:avLst/>
          </a:prstGeom>
          <a:noFill/>
          <a:ln>
            <a:noFill/>
          </a:ln>
        </p:spPr>
        <p:txBody>
          <a:bodyPr wrap="square" rtlCol="0">
            <a:spAutoFit/>
          </a:bodyPr>
          <a:lstStyle/>
          <a:p>
            <a:pPr marL="317500" indent="-317500" algn="ctr"/>
            <a:r>
              <a:rPr lang="en-AU" sz="2100" dirty="0">
                <a:solidFill>
                  <a:srgbClr val="FFFF00"/>
                </a:solidFill>
                <a:latin typeface="Times New Roman" panose="02020603050405020304" pitchFamily="18" charset="0"/>
                <a:cs typeface="Times New Roman" panose="02020603050405020304" pitchFamily="18" charset="0"/>
              </a:rPr>
              <a:t>“Unity in Christ”, as the Gathered </a:t>
            </a:r>
            <a:r>
              <a:rPr lang="en-AU" sz="2100" u="sng" dirty="0">
                <a:solidFill>
                  <a:srgbClr val="FFFF00"/>
                </a:solidFill>
                <a:latin typeface="Times New Roman" panose="02020603050405020304" pitchFamily="18" charset="0"/>
                <a:cs typeface="Times New Roman" panose="02020603050405020304" pitchFamily="18" charset="0"/>
              </a:rPr>
              <a:t>Worshipping</a:t>
            </a:r>
            <a:r>
              <a:rPr lang="en-AU" sz="2100" dirty="0">
                <a:solidFill>
                  <a:srgbClr val="FFFF00"/>
                </a:solidFill>
                <a:latin typeface="Times New Roman" panose="02020603050405020304" pitchFamily="18" charset="0"/>
                <a:cs typeface="Times New Roman" panose="02020603050405020304" pitchFamily="18" charset="0"/>
              </a:rPr>
              <a:t> community of Christ</a:t>
            </a:r>
          </a:p>
        </p:txBody>
      </p:sp>
      <p:sp>
        <p:nvSpPr>
          <p:cNvPr id="15" name="Rectangle 14">
            <a:extLst>
              <a:ext uri="{FF2B5EF4-FFF2-40B4-BE49-F238E27FC236}">
                <a16:creationId xmlns:a16="http://schemas.microsoft.com/office/drawing/2014/main" id="{CB51C3B7-1FF6-8948-AFAF-7C5C3E080832}"/>
              </a:ext>
            </a:extLst>
          </p:cNvPr>
          <p:cNvSpPr/>
          <p:nvPr/>
        </p:nvSpPr>
        <p:spPr>
          <a:xfrm>
            <a:off x="4099901" y="4604010"/>
            <a:ext cx="5048077" cy="655436"/>
          </a:xfrm>
          <a:prstGeom prst="rect">
            <a:avLst/>
          </a:prstGeom>
          <a:solidFill>
            <a:schemeClr val="bg1"/>
          </a:solidFill>
        </p:spPr>
        <p:txBody>
          <a:bodyPr wrap="square">
            <a:spAutoFit/>
          </a:bodyPr>
          <a:lstStyle/>
          <a:p>
            <a:pPr>
              <a:lnSpc>
                <a:spcPct val="115000"/>
              </a:lnSpc>
              <a:spcAft>
                <a:spcPts val="0"/>
              </a:spcAft>
            </a:pPr>
            <a:r>
              <a:rPr lang="en-AU" sz="165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50" dirty="0"/>
              <a:t>.....</a:t>
            </a:r>
            <a:r>
              <a:rPr lang="en-AU" sz="1650" dirty="0">
                <a:latin typeface="Comic Sans MS" panose="030F0902030302020204" pitchFamily="66" charset="0"/>
                <a:ea typeface="Times New Roman" panose="02020603050405020304" pitchFamily="18" charset="0"/>
                <a:cs typeface="Times New Roman" panose="02020603050405020304" pitchFamily="18" charset="0"/>
              </a:rPr>
              <a:t> singing psalms and hymns and spiritual songs, with thankfulness in your hearts to God.</a:t>
            </a:r>
            <a:r>
              <a:rPr lang="en-AU" sz="1650" dirty="0"/>
              <a:t> </a:t>
            </a:r>
            <a:endParaRPr lang="en-AU" sz="1650" u="sng" dirty="0">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52D5F494-6821-9143-87D4-9A0A8B76797D}"/>
              </a:ext>
            </a:extLst>
          </p:cNvPr>
          <p:cNvSpPr txBox="1"/>
          <p:nvPr/>
        </p:nvSpPr>
        <p:spPr>
          <a:xfrm>
            <a:off x="107504" y="807918"/>
            <a:ext cx="2549353" cy="461665"/>
          </a:xfrm>
          <a:prstGeom prst="rect">
            <a:avLst/>
          </a:prstGeom>
          <a:noFill/>
          <a:ln>
            <a:noFill/>
          </a:ln>
        </p:spPr>
        <p:txBody>
          <a:bodyPr wrap="square" rtlCol="0">
            <a:spAutoFit/>
          </a:bodyPr>
          <a:lstStyle/>
          <a:p>
            <a:pPr marL="317500" indent="-317500"/>
            <a:r>
              <a:rPr lang="en-AU" sz="2400" b="1" u="sng" dirty="0">
                <a:solidFill>
                  <a:schemeClr val="bg1"/>
                </a:solidFill>
                <a:latin typeface="Times New Roman" panose="02020603050405020304" pitchFamily="18" charset="0"/>
                <a:cs typeface="Times New Roman" panose="02020603050405020304" pitchFamily="18" charset="0"/>
              </a:rPr>
              <a:t>Worship</a:t>
            </a:r>
          </a:p>
        </p:txBody>
      </p:sp>
      <p:sp>
        <p:nvSpPr>
          <p:cNvPr id="22" name="TextBox 21">
            <a:extLst>
              <a:ext uri="{FF2B5EF4-FFF2-40B4-BE49-F238E27FC236}">
                <a16:creationId xmlns:a16="http://schemas.microsoft.com/office/drawing/2014/main" id="{5A9B1293-D81A-4346-980B-7EB73785F640}"/>
              </a:ext>
            </a:extLst>
          </p:cNvPr>
          <p:cNvSpPr txBox="1"/>
          <p:nvPr/>
        </p:nvSpPr>
        <p:spPr>
          <a:xfrm>
            <a:off x="-33024" y="1178108"/>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The Word of Christ living Richly in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7ABDDD89-2792-244A-9EA6-1C222CBF4B81}"/>
              </a:ext>
            </a:extLst>
          </p:cNvPr>
          <p:cNvSpPr txBox="1"/>
          <p:nvPr/>
        </p:nvSpPr>
        <p:spPr>
          <a:xfrm>
            <a:off x="1382180" y="905897"/>
            <a:ext cx="161824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way of life</a:t>
            </a:r>
          </a:p>
        </p:txBody>
      </p:sp>
      <p:sp>
        <p:nvSpPr>
          <p:cNvPr id="25" name="TextBox 24">
            <a:extLst>
              <a:ext uri="{FF2B5EF4-FFF2-40B4-BE49-F238E27FC236}">
                <a16:creationId xmlns:a16="http://schemas.microsoft.com/office/drawing/2014/main" id="{8465702A-935C-F74D-9095-4EB1C12CE0BC}"/>
              </a:ext>
            </a:extLst>
          </p:cNvPr>
          <p:cNvSpPr txBox="1"/>
          <p:nvPr/>
        </p:nvSpPr>
        <p:spPr>
          <a:xfrm>
            <a:off x="242589" y="1489981"/>
            <a:ext cx="8892481" cy="646331"/>
          </a:xfrm>
          <a:prstGeom prst="rect">
            <a:avLst/>
          </a:prstGeom>
          <a:noFill/>
          <a:ln>
            <a:noFill/>
          </a:ln>
        </p:spPr>
        <p:txBody>
          <a:bodyPr wrap="square" numCol="1" rtlCol="0">
            <a:spAutoFit/>
          </a:bodyPr>
          <a:lstStyle/>
          <a:p>
            <a:pPr marL="225425" indent="-22542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Jesus is “The Word”.  The Spirit of Christ lives in us “richly” producing “fruit of the Spirit”</a:t>
            </a:r>
          </a:p>
          <a:p>
            <a:pPr marL="225425" indent="-22542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What Jesus says/teaches/commands.  Knowing His teachings and obeying them.</a:t>
            </a:r>
          </a:p>
        </p:txBody>
      </p:sp>
      <p:sp>
        <p:nvSpPr>
          <p:cNvPr id="10" name="TextBox 9">
            <a:extLst>
              <a:ext uri="{FF2B5EF4-FFF2-40B4-BE49-F238E27FC236}">
                <a16:creationId xmlns:a16="http://schemas.microsoft.com/office/drawing/2014/main" id="{6B699223-3521-E841-A498-205E88A0A815}"/>
              </a:ext>
            </a:extLst>
          </p:cNvPr>
          <p:cNvSpPr txBox="1"/>
          <p:nvPr/>
        </p:nvSpPr>
        <p:spPr>
          <a:xfrm>
            <a:off x="12190" y="2039883"/>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word of Christ to receive ‘pride-of-place’ (of first importance).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church hungering for God’s word, is a sign of spiritual maturity (Heb 5)</a:t>
            </a:r>
          </a:p>
        </p:txBody>
      </p:sp>
      <p:sp>
        <p:nvSpPr>
          <p:cNvPr id="12" name="TextBox 11">
            <a:extLst>
              <a:ext uri="{FF2B5EF4-FFF2-40B4-BE49-F238E27FC236}">
                <a16:creationId xmlns:a16="http://schemas.microsoft.com/office/drawing/2014/main" id="{D6A1E003-A2C2-A845-8A1D-3ABD553B6F7A}"/>
              </a:ext>
            </a:extLst>
          </p:cNvPr>
          <p:cNvSpPr txBox="1"/>
          <p:nvPr/>
        </p:nvSpPr>
        <p:spPr>
          <a:xfrm>
            <a:off x="2763" y="2586638"/>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re-interpreting the Scriptures to line up with what I want.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Allowing the Word of God to challenge / convict / transform / cut deep to change us</a:t>
            </a:r>
          </a:p>
        </p:txBody>
      </p:sp>
      <p:sp>
        <p:nvSpPr>
          <p:cNvPr id="16" name="TextBox 15">
            <a:extLst>
              <a:ext uri="{FF2B5EF4-FFF2-40B4-BE49-F238E27FC236}">
                <a16:creationId xmlns:a16="http://schemas.microsoft.com/office/drawing/2014/main" id="{549BD1EA-6CEB-814E-AA53-88798F4FD572}"/>
              </a:ext>
            </a:extLst>
          </p:cNvPr>
          <p:cNvSpPr txBox="1"/>
          <p:nvPr/>
        </p:nvSpPr>
        <p:spPr>
          <a:xfrm>
            <a:off x="-4049" y="3157376"/>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Hearing the Word of God and being taught the Word of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48E498DF-BE3F-014C-993F-E1C181BA911F}"/>
              </a:ext>
            </a:extLst>
          </p:cNvPr>
          <p:cNvSpPr txBox="1"/>
          <p:nvPr/>
        </p:nvSpPr>
        <p:spPr>
          <a:xfrm>
            <a:off x="2763" y="3482184"/>
            <a:ext cx="9114149"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Start with what God says (not what I want to say).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Boldly teaching the Scriptures and not the thinking of men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Admonishing is more than correction – it’s warning!!!  (against false teachings/teachers)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Spiritual Wisdom admonishes those in error, no matter what the cost (because we love)</a:t>
            </a:r>
          </a:p>
        </p:txBody>
      </p:sp>
      <p:sp>
        <p:nvSpPr>
          <p:cNvPr id="19" name="TextBox 18">
            <a:extLst>
              <a:ext uri="{FF2B5EF4-FFF2-40B4-BE49-F238E27FC236}">
                <a16:creationId xmlns:a16="http://schemas.microsoft.com/office/drawing/2014/main" id="{D17D0DFF-68CD-D142-B002-D5B3C4F12BC8}"/>
              </a:ext>
            </a:extLst>
          </p:cNvPr>
          <p:cNvSpPr txBox="1"/>
          <p:nvPr/>
        </p:nvSpPr>
        <p:spPr>
          <a:xfrm>
            <a:off x="-13475" y="4561970"/>
            <a:ext cx="301389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3.  Worship through song</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A19A7D7C-9D86-814D-8795-96A718976111}"/>
              </a:ext>
            </a:extLst>
          </p:cNvPr>
          <p:cNvSpPr txBox="1"/>
          <p:nvPr/>
        </p:nvSpPr>
        <p:spPr>
          <a:xfrm>
            <a:off x="12190" y="4824408"/>
            <a:ext cx="4097138"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natural to sing praises to our Lord</a:t>
            </a:r>
          </a:p>
        </p:txBody>
      </p:sp>
      <p:sp>
        <p:nvSpPr>
          <p:cNvPr id="21" name="TextBox 20">
            <a:extLst>
              <a:ext uri="{FF2B5EF4-FFF2-40B4-BE49-F238E27FC236}">
                <a16:creationId xmlns:a16="http://schemas.microsoft.com/office/drawing/2014/main" id="{BF4829BC-CA59-054A-8B20-03C5DD4CC3BD}"/>
              </a:ext>
            </a:extLst>
          </p:cNvPr>
          <p:cNvSpPr txBox="1"/>
          <p:nvPr/>
        </p:nvSpPr>
        <p:spPr>
          <a:xfrm>
            <a:off x="-13475" y="5193740"/>
            <a:ext cx="832989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4.  The Thankfulness of the gathered community, saved by His sacrifice</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913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12190" y="-10081"/>
            <a:ext cx="2549353"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2468650" y="-44899"/>
            <a:ext cx="6646204"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Begins now (in the worshipping community of Christ {the church})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community which has taken off our old self &amp; put on Christ</a:t>
            </a:r>
          </a:p>
        </p:txBody>
      </p:sp>
      <p:sp>
        <p:nvSpPr>
          <p:cNvPr id="14" name="TextBox 13">
            <a:extLst>
              <a:ext uri="{FF2B5EF4-FFF2-40B4-BE49-F238E27FC236}">
                <a16:creationId xmlns:a16="http://schemas.microsoft.com/office/drawing/2014/main" id="{D9C15782-F39F-8F4A-9481-52C5E9EAC222}"/>
              </a:ext>
            </a:extLst>
          </p:cNvPr>
          <p:cNvSpPr txBox="1"/>
          <p:nvPr/>
        </p:nvSpPr>
        <p:spPr>
          <a:xfrm>
            <a:off x="4947335" y="437983"/>
            <a:ext cx="4211405" cy="738664"/>
          </a:xfrm>
          <a:prstGeom prst="rect">
            <a:avLst/>
          </a:prstGeom>
          <a:noFill/>
          <a:ln>
            <a:noFill/>
          </a:ln>
        </p:spPr>
        <p:txBody>
          <a:bodyPr wrap="square" rtlCol="0">
            <a:spAutoFit/>
          </a:bodyPr>
          <a:lstStyle/>
          <a:p>
            <a:pPr marL="317500" indent="-317500" algn="ctr"/>
            <a:r>
              <a:rPr lang="en-AU" sz="2100" dirty="0">
                <a:solidFill>
                  <a:srgbClr val="FFFF00"/>
                </a:solidFill>
                <a:latin typeface="Times New Roman" panose="02020603050405020304" pitchFamily="18" charset="0"/>
                <a:cs typeface="Times New Roman" panose="02020603050405020304" pitchFamily="18" charset="0"/>
              </a:rPr>
              <a:t>“Unity in Christ”, as the Gathered </a:t>
            </a:r>
            <a:r>
              <a:rPr lang="en-AU" sz="2100" u="sng" dirty="0">
                <a:solidFill>
                  <a:srgbClr val="FFFF00"/>
                </a:solidFill>
                <a:latin typeface="Times New Roman" panose="02020603050405020304" pitchFamily="18" charset="0"/>
                <a:cs typeface="Times New Roman" panose="02020603050405020304" pitchFamily="18" charset="0"/>
              </a:rPr>
              <a:t>Worshipping</a:t>
            </a:r>
            <a:r>
              <a:rPr lang="en-AU" sz="2100" dirty="0">
                <a:solidFill>
                  <a:srgbClr val="FFFF00"/>
                </a:solidFill>
                <a:latin typeface="Times New Roman" panose="02020603050405020304" pitchFamily="18" charset="0"/>
                <a:cs typeface="Times New Roman" panose="02020603050405020304" pitchFamily="18" charset="0"/>
              </a:rPr>
              <a:t> community of Christ</a:t>
            </a:r>
          </a:p>
        </p:txBody>
      </p:sp>
      <p:sp>
        <p:nvSpPr>
          <p:cNvPr id="15" name="Rectangle 14">
            <a:extLst>
              <a:ext uri="{FF2B5EF4-FFF2-40B4-BE49-F238E27FC236}">
                <a16:creationId xmlns:a16="http://schemas.microsoft.com/office/drawing/2014/main" id="{CB51C3B7-1FF6-8948-AFAF-7C5C3E080832}"/>
              </a:ext>
            </a:extLst>
          </p:cNvPr>
          <p:cNvSpPr/>
          <p:nvPr/>
        </p:nvSpPr>
        <p:spPr>
          <a:xfrm>
            <a:off x="-19549" y="5327037"/>
            <a:ext cx="9143432" cy="372731"/>
          </a:xfrm>
          <a:prstGeom prst="rect">
            <a:avLst/>
          </a:prstGeom>
          <a:solidFill>
            <a:schemeClr val="bg1"/>
          </a:solidFill>
        </p:spPr>
        <p:txBody>
          <a:bodyPr wrap="square">
            <a:spAutoFit/>
          </a:bodyPr>
          <a:lstStyle/>
          <a:p>
            <a:pPr>
              <a:lnSpc>
                <a:spcPct val="115000"/>
              </a:lnSpc>
              <a:spcAft>
                <a:spcPts val="0"/>
              </a:spcAft>
            </a:pP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And whatever you do, in word or deed, do everything in the name of the Lord Jesus...</a:t>
            </a:r>
            <a:endParaRPr lang="en-AU" sz="1700" u="sng" dirty="0">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52D5F494-6821-9143-87D4-9A0A8B76797D}"/>
              </a:ext>
            </a:extLst>
          </p:cNvPr>
          <p:cNvSpPr txBox="1"/>
          <p:nvPr/>
        </p:nvSpPr>
        <p:spPr>
          <a:xfrm>
            <a:off x="120979" y="437983"/>
            <a:ext cx="2549353" cy="461665"/>
          </a:xfrm>
          <a:prstGeom prst="rect">
            <a:avLst/>
          </a:prstGeom>
          <a:noFill/>
          <a:ln>
            <a:noFill/>
          </a:ln>
        </p:spPr>
        <p:txBody>
          <a:bodyPr wrap="square" rtlCol="0">
            <a:spAutoFit/>
          </a:bodyPr>
          <a:lstStyle/>
          <a:p>
            <a:pPr marL="317500" indent="-317500"/>
            <a:r>
              <a:rPr lang="en-AU" sz="2400" b="1" u="sng" dirty="0">
                <a:solidFill>
                  <a:schemeClr val="bg1"/>
                </a:solidFill>
                <a:latin typeface="Times New Roman" panose="02020603050405020304" pitchFamily="18" charset="0"/>
                <a:cs typeface="Times New Roman" panose="02020603050405020304" pitchFamily="18" charset="0"/>
              </a:rPr>
              <a:t>Worship</a:t>
            </a:r>
          </a:p>
        </p:txBody>
      </p:sp>
      <p:sp>
        <p:nvSpPr>
          <p:cNvPr id="22" name="TextBox 21">
            <a:extLst>
              <a:ext uri="{FF2B5EF4-FFF2-40B4-BE49-F238E27FC236}">
                <a16:creationId xmlns:a16="http://schemas.microsoft.com/office/drawing/2014/main" id="{5A9B1293-D81A-4346-980B-7EB73785F640}"/>
              </a:ext>
            </a:extLst>
          </p:cNvPr>
          <p:cNvSpPr txBox="1"/>
          <p:nvPr/>
        </p:nvSpPr>
        <p:spPr>
          <a:xfrm>
            <a:off x="-19549" y="808173"/>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The Word of Christ living Richly in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7ABDDD89-2792-244A-9EA6-1C222CBF4B81}"/>
              </a:ext>
            </a:extLst>
          </p:cNvPr>
          <p:cNvSpPr txBox="1"/>
          <p:nvPr/>
        </p:nvSpPr>
        <p:spPr>
          <a:xfrm>
            <a:off x="1395655" y="535962"/>
            <a:ext cx="161824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way of life</a:t>
            </a:r>
          </a:p>
        </p:txBody>
      </p:sp>
      <p:sp>
        <p:nvSpPr>
          <p:cNvPr id="25" name="TextBox 24">
            <a:extLst>
              <a:ext uri="{FF2B5EF4-FFF2-40B4-BE49-F238E27FC236}">
                <a16:creationId xmlns:a16="http://schemas.microsoft.com/office/drawing/2014/main" id="{8465702A-935C-F74D-9095-4EB1C12CE0BC}"/>
              </a:ext>
            </a:extLst>
          </p:cNvPr>
          <p:cNvSpPr txBox="1"/>
          <p:nvPr/>
        </p:nvSpPr>
        <p:spPr>
          <a:xfrm>
            <a:off x="256064" y="1120046"/>
            <a:ext cx="8892481" cy="646331"/>
          </a:xfrm>
          <a:prstGeom prst="rect">
            <a:avLst/>
          </a:prstGeom>
          <a:noFill/>
          <a:ln>
            <a:noFill/>
          </a:ln>
        </p:spPr>
        <p:txBody>
          <a:bodyPr wrap="square" numCol="1" rtlCol="0">
            <a:spAutoFit/>
          </a:bodyPr>
          <a:lstStyle/>
          <a:p>
            <a:pPr marL="225425" indent="-22542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Jesus is “The Word”.  The Spirit of Christ lives in us “richly” producing “fruit of the Spirit”</a:t>
            </a:r>
          </a:p>
          <a:p>
            <a:pPr marL="225425" indent="-225425">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What Jesus says/teaches/commands.  Knowing His teachings and obeying them.</a:t>
            </a:r>
          </a:p>
        </p:txBody>
      </p:sp>
      <p:sp>
        <p:nvSpPr>
          <p:cNvPr id="10" name="TextBox 9">
            <a:extLst>
              <a:ext uri="{FF2B5EF4-FFF2-40B4-BE49-F238E27FC236}">
                <a16:creationId xmlns:a16="http://schemas.microsoft.com/office/drawing/2014/main" id="{6B699223-3521-E841-A498-205E88A0A815}"/>
              </a:ext>
            </a:extLst>
          </p:cNvPr>
          <p:cNvSpPr txBox="1"/>
          <p:nvPr/>
        </p:nvSpPr>
        <p:spPr>
          <a:xfrm>
            <a:off x="25665" y="1669948"/>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word of Christ to receive ‘pride-of-place’ (of first importance).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church hungering for God’s word, is a sign of spiritual maturity (Heb 5)</a:t>
            </a:r>
          </a:p>
        </p:txBody>
      </p:sp>
      <p:sp>
        <p:nvSpPr>
          <p:cNvPr id="12" name="TextBox 11">
            <a:extLst>
              <a:ext uri="{FF2B5EF4-FFF2-40B4-BE49-F238E27FC236}">
                <a16:creationId xmlns:a16="http://schemas.microsoft.com/office/drawing/2014/main" id="{D6A1E003-A2C2-A845-8A1D-3ABD553B6F7A}"/>
              </a:ext>
            </a:extLst>
          </p:cNvPr>
          <p:cNvSpPr txBox="1"/>
          <p:nvPr/>
        </p:nvSpPr>
        <p:spPr>
          <a:xfrm>
            <a:off x="16238" y="2216703"/>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re-interpreting the Scriptures to line up with what I want.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Allowing the Word of God to challenge / convict / transform / cut deep to change us</a:t>
            </a:r>
          </a:p>
        </p:txBody>
      </p:sp>
      <p:sp>
        <p:nvSpPr>
          <p:cNvPr id="16" name="TextBox 15">
            <a:extLst>
              <a:ext uri="{FF2B5EF4-FFF2-40B4-BE49-F238E27FC236}">
                <a16:creationId xmlns:a16="http://schemas.microsoft.com/office/drawing/2014/main" id="{549BD1EA-6CEB-814E-AA53-88798F4FD572}"/>
              </a:ext>
            </a:extLst>
          </p:cNvPr>
          <p:cNvSpPr txBox="1"/>
          <p:nvPr/>
        </p:nvSpPr>
        <p:spPr>
          <a:xfrm>
            <a:off x="7898" y="2759149"/>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Hearing the Word of God and being taught the Word of God</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48E498DF-BE3F-014C-993F-E1C181BA911F}"/>
              </a:ext>
            </a:extLst>
          </p:cNvPr>
          <p:cNvSpPr txBox="1"/>
          <p:nvPr/>
        </p:nvSpPr>
        <p:spPr>
          <a:xfrm>
            <a:off x="14710" y="3083957"/>
            <a:ext cx="9114149"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Start with what God says (not what I want to say).</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Boldly teaching the Scriptures and not the thinking of men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Admonishing is more than correction – it’s warning!!!  (against false teachings/teachers)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Spiritual Wisdom admonishes those in error, no matter what the cost (because we love)</a:t>
            </a:r>
          </a:p>
        </p:txBody>
      </p:sp>
      <p:sp>
        <p:nvSpPr>
          <p:cNvPr id="19" name="TextBox 18">
            <a:extLst>
              <a:ext uri="{FF2B5EF4-FFF2-40B4-BE49-F238E27FC236}">
                <a16:creationId xmlns:a16="http://schemas.microsoft.com/office/drawing/2014/main" id="{D17D0DFF-68CD-D142-B002-D5B3C4F12BC8}"/>
              </a:ext>
            </a:extLst>
          </p:cNvPr>
          <p:cNvSpPr txBox="1"/>
          <p:nvPr/>
        </p:nvSpPr>
        <p:spPr>
          <a:xfrm>
            <a:off x="-1528" y="4163743"/>
            <a:ext cx="301389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3.  Worship through song</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A19A7D7C-9D86-814D-8795-96A718976111}"/>
              </a:ext>
            </a:extLst>
          </p:cNvPr>
          <p:cNvSpPr txBox="1"/>
          <p:nvPr/>
        </p:nvSpPr>
        <p:spPr>
          <a:xfrm>
            <a:off x="2682193" y="4221365"/>
            <a:ext cx="4097138"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natural to sing praises to our Lord</a:t>
            </a:r>
          </a:p>
        </p:txBody>
      </p:sp>
      <p:sp>
        <p:nvSpPr>
          <p:cNvPr id="21" name="TextBox 20">
            <a:extLst>
              <a:ext uri="{FF2B5EF4-FFF2-40B4-BE49-F238E27FC236}">
                <a16:creationId xmlns:a16="http://schemas.microsoft.com/office/drawing/2014/main" id="{BF4829BC-CA59-054A-8B20-03C5DD4CC3BD}"/>
              </a:ext>
            </a:extLst>
          </p:cNvPr>
          <p:cNvSpPr txBox="1"/>
          <p:nvPr/>
        </p:nvSpPr>
        <p:spPr>
          <a:xfrm>
            <a:off x="-4851" y="4498768"/>
            <a:ext cx="832989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4.  The Thankfulness of the gathered community, saved by His sacrifice</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7B9D60E2-6F50-B546-A399-CE66A102C029}"/>
              </a:ext>
            </a:extLst>
          </p:cNvPr>
          <p:cNvSpPr txBox="1"/>
          <p:nvPr/>
        </p:nvSpPr>
        <p:spPr>
          <a:xfrm>
            <a:off x="-11651" y="4856807"/>
            <a:ext cx="832989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5.  Words and actions not driven by self, but by Christ and His Word</a:t>
            </a:r>
            <a:endParaRPr lang="en-AU"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40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0400" y="0"/>
            <a:ext cx="9144000" cy="290182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Do not lie to one another, seeing that you have put off the old self with its practices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have put on the new self, which is being renewed in knowledge after the image of its creator.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Here there is not Greek and Jew, circumcised and uncircumcised, barbarian, Scythian, slave, free;  but Christ is all, and in all.</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01252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12 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Put on then, as God’s chosen ones, holy and beloved, compassionate hearts, kindness, humility, meekness, and patience,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13 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bearing with one another and, if one has a complaint against another, forgiving each other; as the Lord has forgiven you, so you also must forgive.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14 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above all these put on love, which binds everything together in perfect harmony.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15 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let the peace of Christ rule in your hearts, to which indeed you were called in one body.  And be thankful.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09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52545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16 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Let the word of Christ dwell in you richly, teaching and admonishing one another in all wisdom, singing psalms and hymns and spiritual songs, with thankfulness in your hearts to God.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17 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whatever you do, in word or deed, do everything in the name of the Lord Jesus, giving thanks to God the Father through him.</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399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8473" y="26521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kingdom begins now (in the worshipping community of Christ {the church})</a:t>
            </a:r>
          </a:p>
        </p:txBody>
      </p:sp>
      <p:sp>
        <p:nvSpPr>
          <p:cNvPr id="14" name="TextBox 13">
            <a:extLst>
              <a:ext uri="{FF2B5EF4-FFF2-40B4-BE49-F238E27FC236}">
                <a16:creationId xmlns:a16="http://schemas.microsoft.com/office/drawing/2014/main" id="{D9C15782-F39F-8F4A-9481-52C5E9EAC222}"/>
              </a:ext>
            </a:extLst>
          </p:cNvPr>
          <p:cNvSpPr txBox="1"/>
          <p:nvPr/>
        </p:nvSpPr>
        <p:spPr>
          <a:xfrm>
            <a:off x="6578" y="573725"/>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Church is a community which has taken off our old self &amp; put on Christ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0" y="808159"/>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Stop thinking individually.  Christ is Chosen;  Holy;  beloved.  As is the church (Christ is in us)</a:t>
            </a:r>
          </a:p>
        </p:txBody>
      </p:sp>
      <p:sp>
        <p:nvSpPr>
          <p:cNvPr id="17" name="TextBox 16">
            <a:extLst>
              <a:ext uri="{FF2B5EF4-FFF2-40B4-BE49-F238E27FC236}">
                <a16:creationId xmlns:a16="http://schemas.microsoft.com/office/drawing/2014/main" id="{B1AA7A7D-590F-3943-B3DD-08482989F434}"/>
              </a:ext>
            </a:extLst>
          </p:cNvPr>
          <p:cNvSpPr txBox="1"/>
          <p:nvPr/>
        </p:nvSpPr>
        <p:spPr>
          <a:xfrm>
            <a:off x="-13902" y="1039166"/>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gut-wrenching compassion for those who hurt</a:t>
            </a:r>
          </a:p>
        </p:txBody>
      </p:sp>
      <p:sp>
        <p:nvSpPr>
          <p:cNvPr id="18" name="TextBox 17">
            <a:extLst>
              <a:ext uri="{FF2B5EF4-FFF2-40B4-BE49-F238E27FC236}">
                <a16:creationId xmlns:a16="http://schemas.microsoft.com/office/drawing/2014/main" id="{C44A7EA4-6537-C04E-8A9D-2E72F4936B32}"/>
              </a:ext>
            </a:extLst>
          </p:cNvPr>
          <p:cNvSpPr txBox="1"/>
          <p:nvPr/>
        </p:nvSpPr>
        <p:spPr>
          <a:xfrm>
            <a:off x="4860032" y="-5031"/>
            <a:ext cx="444547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comes in all its fullness when Jesus returns</a:t>
            </a:r>
          </a:p>
        </p:txBody>
      </p:sp>
      <p:sp>
        <p:nvSpPr>
          <p:cNvPr id="19" name="TextBox 18">
            <a:extLst>
              <a:ext uri="{FF2B5EF4-FFF2-40B4-BE49-F238E27FC236}">
                <a16:creationId xmlns:a16="http://schemas.microsoft.com/office/drawing/2014/main" id="{2FA30F29-A4ED-2740-9022-4D651984051C}"/>
              </a:ext>
            </a:extLst>
          </p:cNvPr>
          <p:cNvSpPr txBox="1"/>
          <p:nvPr/>
        </p:nvSpPr>
        <p:spPr>
          <a:xfrm>
            <a:off x="469282" y="1321231"/>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sensitivity to the needs and emotions of others</a:t>
            </a:r>
          </a:p>
        </p:txBody>
      </p:sp>
      <p:sp>
        <p:nvSpPr>
          <p:cNvPr id="20" name="TextBox 19">
            <a:extLst>
              <a:ext uri="{FF2B5EF4-FFF2-40B4-BE49-F238E27FC236}">
                <a16:creationId xmlns:a16="http://schemas.microsoft.com/office/drawing/2014/main" id="{E5B3F5A0-88C6-4147-B4E9-8ABCC7AB4962}"/>
              </a:ext>
            </a:extLst>
          </p:cNvPr>
          <p:cNvSpPr txBox="1"/>
          <p:nvPr/>
        </p:nvSpPr>
        <p:spPr>
          <a:xfrm>
            <a:off x="14894" y="1563961"/>
            <a:ext cx="131848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Kindness</a:t>
            </a:r>
          </a:p>
        </p:txBody>
      </p:sp>
      <p:sp>
        <p:nvSpPr>
          <p:cNvPr id="21" name="TextBox 20">
            <a:extLst>
              <a:ext uri="{FF2B5EF4-FFF2-40B4-BE49-F238E27FC236}">
                <a16:creationId xmlns:a16="http://schemas.microsoft.com/office/drawing/2014/main" id="{2024E74A-B4CD-BB45-A3A4-5FDDB6BD58FC}"/>
              </a:ext>
            </a:extLst>
          </p:cNvPr>
          <p:cNvSpPr txBox="1"/>
          <p:nvPr/>
        </p:nvSpPr>
        <p:spPr>
          <a:xfrm>
            <a:off x="1034175" y="1584598"/>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mask of kindness over the true self, but genuine kindness</a:t>
            </a:r>
          </a:p>
        </p:txBody>
      </p:sp>
      <p:sp>
        <p:nvSpPr>
          <p:cNvPr id="24" name="TextBox 23">
            <a:extLst>
              <a:ext uri="{FF2B5EF4-FFF2-40B4-BE49-F238E27FC236}">
                <a16:creationId xmlns:a16="http://schemas.microsoft.com/office/drawing/2014/main" id="{FE410971-995F-3140-8135-BF23F1225856}"/>
              </a:ext>
            </a:extLst>
          </p:cNvPr>
          <p:cNvSpPr txBox="1"/>
          <p:nvPr/>
        </p:nvSpPr>
        <p:spPr>
          <a:xfrm>
            <a:off x="8316" y="1873147"/>
            <a:ext cx="118104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Humility</a:t>
            </a:r>
          </a:p>
        </p:txBody>
      </p:sp>
      <p:sp>
        <p:nvSpPr>
          <p:cNvPr id="27" name="TextBox 26">
            <a:extLst>
              <a:ext uri="{FF2B5EF4-FFF2-40B4-BE49-F238E27FC236}">
                <a16:creationId xmlns:a16="http://schemas.microsoft.com/office/drawing/2014/main" id="{6F5E2183-CBE5-D346-B287-6F90F5B3C809}"/>
              </a:ext>
            </a:extLst>
          </p:cNvPr>
          <p:cNvSpPr txBox="1"/>
          <p:nvPr/>
        </p:nvSpPr>
        <p:spPr>
          <a:xfrm>
            <a:off x="1008728" y="1895435"/>
            <a:ext cx="812385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lowliness of mind – a sober judgment of ourselves – any goodness is Christ in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others in the church are filled with Christ – we are no better</a:t>
            </a:r>
          </a:p>
        </p:txBody>
      </p:sp>
      <p:sp>
        <p:nvSpPr>
          <p:cNvPr id="28" name="TextBox 27">
            <a:extLst>
              <a:ext uri="{FF2B5EF4-FFF2-40B4-BE49-F238E27FC236}">
                <a16:creationId xmlns:a16="http://schemas.microsoft.com/office/drawing/2014/main" id="{FBA3BC1C-238E-924F-BD4D-043B1AC1D495}"/>
              </a:ext>
            </a:extLst>
          </p:cNvPr>
          <p:cNvSpPr txBox="1"/>
          <p:nvPr/>
        </p:nvSpPr>
        <p:spPr>
          <a:xfrm>
            <a:off x="1007862" y="2466106"/>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church, we don’t  “sell” or “market” ourselves</a:t>
            </a:r>
          </a:p>
        </p:txBody>
      </p:sp>
      <p:sp>
        <p:nvSpPr>
          <p:cNvPr id="29" name="TextBox 28">
            <a:extLst>
              <a:ext uri="{FF2B5EF4-FFF2-40B4-BE49-F238E27FC236}">
                <a16:creationId xmlns:a16="http://schemas.microsoft.com/office/drawing/2014/main" id="{7018AEED-41E6-3F41-BDF7-1B2EED473B1E}"/>
              </a:ext>
            </a:extLst>
          </p:cNvPr>
          <p:cNvSpPr txBox="1"/>
          <p:nvPr/>
        </p:nvSpPr>
        <p:spPr>
          <a:xfrm>
            <a:off x="8315" y="2708606"/>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Meekness / Gentleness / being considerate</a:t>
            </a:r>
          </a:p>
        </p:txBody>
      </p:sp>
      <p:sp>
        <p:nvSpPr>
          <p:cNvPr id="30" name="TextBox 29">
            <a:extLst>
              <a:ext uri="{FF2B5EF4-FFF2-40B4-BE49-F238E27FC236}">
                <a16:creationId xmlns:a16="http://schemas.microsoft.com/office/drawing/2014/main" id="{1071DF5C-76DF-9049-88E6-AD5B9E34ADCF}"/>
              </a:ext>
            </a:extLst>
          </p:cNvPr>
          <p:cNvSpPr txBox="1"/>
          <p:nvPr/>
        </p:nvSpPr>
        <p:spPr>
          <a:xfrm>
            <a:off x="4462907" y="2720071"/>
            <a:ext cx="237626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Power under control</a:t>
            </a:r>
          </a:p>
        </p:txBody>
      </p:sp>
      <p:sp>
        <p:nvSpPr>
          <p:cNvPr id="22" name="TextBox 21">
            <a:extLst>
              <a:ext uri="{FF2B5EF4-FFF2-40B4-BE49-F238E27FC236}">
                <a16:creationId xmlns:a16="http://schemas.microsoft.com/office/drawing/2014/main" id="{F4E0EB01-FCBE-3A43-BFD5-EBC14873E964}"/>
              </a:ext>
            </a:extLst>
          </p:cNvPr>
          <p:cNvSpPr txBox="1"/>
          <p:nvPr/>
        </p:nvSpPr>
        <p:spPr>
          <a:xfrm>
            <a:off x="21472" y="3030948"/>
            <a:ext cx="38457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Patience / bearing with one another</a:t>
            </a:r>
          </a:p>
        </p:txBody>
      </p:sp>
      <p:sp>
        <p:nvSpPr>
          <p:cNvPr id="23" name="TextBox 22">
            <a:extLst>
              <a:ext uri="{FF2B5EF4-FFF2-40B4-BE49-F238E27FC236}">
                <a16:creationId xmlns:a16="http://schemas.microsoft.com/office/drawing/2014/main" id="{6CE1943C-F374-0E4C-A990-F9E42EA5095B}"/>
              </a:ext>
            </a:extLst>
          </p:cNvPr>
          <p:cNvSpPr txBox="1"/>
          <p:nvPr/>
        </p:nvSpPr>
        <p:spPr>
          <a:xfrm>
            <a:off x="3687185" y="3042413"/>
            <a:ext cx="544539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some, Extra Grace is Required</a:t>
            </a:r>
          </a:p>
        </p:txBody>
      </p:sp>
      <p:sp>
        <p:nvSpPr>
          <p:cNvPr id="25" name="TextBox 24">
            <a:extLst>
              <a:ext uri="{FF2B5EF4-FFF2-40B4-BE49-F238E27FC236}">
                <a16:creationId xmlns:a16="http://schemas.microsoft.com/office/drawing/2014/main" id="{E3387722-6943-ED43-AF5D-C1DFBCFFCCB9}"/>
              </a:ext>
            </a:extLst>
          </p:cNvPr>
          <p:cNvSpPr txBox="1"/>
          <p:nvPr/>
        </p:nvSpPr>
        <p:spPr>
          <a:xfrm>
            <a:off x="292721" y="3371333"/>
            <a:ext cx="886656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in all, and so we bear with one another.</a:t>
            </a:r>
          </a:p>
        </p:txBody>
      </p:sp>
      <p:sp>
        <p:nvSpPr>
          <p:cNvPr id="31" name="TextBox 30">
            <a:extLst>
              <a:ext uri="{FF2B5EF4-FFF2-40B4-BE49-F238E27FC236}">
                <a16:creationId xmlns:a16="http://schemas.microsoft.com/office/drawing/2014/main" id="{2CACB701-B6D0-C045-9AB1-87B266F8D93D}"/>
              </a:ext>
            </a:extLst>
          </p:cNvPr>
          <p:cNvSpPr txBox="1"/>
          <p:nvPr/>
        </p:nvSpPr>
        <p:spPr>
          <a:xfrm>
            <a:off x="21472" y="3609848"/>
            <a:ext cx="161348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Forgiveness</a:t>
            </a:r>
          </a:p>
        </p:txBody>
      </p:sp>
      <p:sp>
        <p:nvSpPr>
          <p:cNvPr id="32" name="TextBox 31">
            <a:extLst>
              <a:ext uri="{FF2B5EF4-FFF2-40B4-BE49-F238E27FC236}">
                <a16:creationId xmlns:a16="http://schemas.microsoft.com/office/drawing/2014/main" id="{93C615D5-4383-0E46-A758-1052C93522C2}"/>
              </a:ext>
            </a:extLst>
          </p:cNvPr>
          <p:cNvSpPr txBox="1"/>
          <p:nvPr/>
        </p:nvSpPr>
        <p:spPr>
          <a:xfrm>
            <a:off x="1437367" y="3654206"/>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 has forgiven us, We MUST forgive.  Christ in us, compels to forgive</a:t>
            </a:r>
          </a:p>
        </p:txBody>
      </p:sp>
      <p:sp>
        <p:nvSpPr>
          <p:cNvPr id="33" name="TextBox 32">
            <a:extLst>
              <a:ext uri="{FF2B5EF4-FFF2-40B4-BE49-F238E27FC236}">
                <a16:creationId xmlns:a16="http://schemas.microsoft.com/office/drawing/2014/main" id="{ABA20EA0-A95B-124F-8737-1DBF36EC7D29}"/>
              </a:ext>
            </a:extLst>
          </p:cNvPr>
          <p:cNvSpPr txBox="1"/>
          <p:nvPr/>
        </p:nvSpPr>
        <p:spPr>
          <a:xfrm>
            <a:off x="21472" y="3953869"/>
            <a:ext cx="83251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Love</a:t>
            </a:r>
          </a:p>
        </p:txBody>
      </p:sp>
      <p:sp>
        <p:nvSpPr>
          <p:cNvPr id="34" name="TextBox 33">
            <a:extLst>
              <a:ext uri="{FF2B5EF4-FFF2-40B4-BE49-F238E27FC236}">
                <a16:creationId xmlns:a16="http://schemas.microsoft.com/office/drawing/2014/main" id="{54BA5098-4124-4748-9E66-56DFEE0FDFB3}"/>
              </a:ext>
            </a:extLst>
          </p:cNvPr>
          <p:cNvSpPr txBox="1"/>
          <p:nvPr/>
        </p:nvSpPr>
        <p:spPr>
          <a:xfrm>
            <a:off x="641700" y="3967449"/>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These things are an expression of the Love of Christ.  Not forced.  Not pretend.</a:t>
            </a:r>
          </a:p>
        </p:txBody>
      </p:sp>
      <p:sp>
        <p:nvSpPr>
          <p:cNvPr id="35" name="Rectangle 34">
            <a:extLst>
              <a:ext uri="{FF2B5EF4-FFF2-40B4-BE49-F238E27FC236}">
                <a16:creationId xmlns:a16="http://schemas.microsoft.com/office/drawing/2014/main" id="{A7382B3A-3E88-B144-8478-192358E3B78E}"/>
              </a:ext>
            </a:extLst>
          </p:cNvPr>
          <p:cNvSpPr/>
          <p:nvPr/>
        </p:nvSpPr>
        <p:spPr>
          <a:xfrm>
            <a:off x="1157019" y="4302352"/>
            <a:ext cx="6521143" cy="707694"/>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And let the peace of Christ rule in your hearts, to which indeed you were called in one body.  And be thankful.</a:t>
            </a:r>
            <a:r>
              <a:rPr lang="en-AU" sz="1600" dirty="0"/>
              <a:t> </a:t>
            </a:r>
            <a:endParaRPr lang="en-AU" sz="1700" u="sng" dirty="0">
              <a:latin typeface="Comic Sans MS" panose="030F0902030302020204" pitchFamily="66" charset="0"/>
              <a:ea typeface="Times New Roman" panose="02020603050405020304" pitchFamily="18" charset="0"/>
            </a:endParaRPr>
          </a:p>
        </p:txBody>
      </p:sp>
      <p:sp>
        <p:nvSpPr>
          <p:cNvPr id="36" name="TextBox 35">
            <a:extLst>
              <a:ext uri="{FF2B5EF4-FFF2-40B4-BE49-F238E27FC236}">
                <a16:creationId xmlns:a16="http://schemas.microsoft.com/office/drawing/2014/main" id="{460C3970-06F9-0A47-85B9-F8542899986B}"/>
              </a:ext>
            </a:extLst>
          </p:cNvPr>
          <p:cNvSpPr txBox="1"/>
          <p:nvPr/>
        </p:nvSpPr>
        <p:spPr>
          <a:xfrm>
            <a:off x="8315" y="5045887"/>
            <a:ext cx="9124264" cy="707886"/>
          </a:xfrm>
          <a:prstGeom prst="rect">
            <a:avLst/>
          </a:prstGeom>
          <a:noFill/>
          <a:ln>
            <a:noFill/>
          </a:ln>
        </p:spPr>
        <p:txBody>
          <a:bodyPr wrap="square" rtlCol="0">
            <a:spAutoFit/>
          </a:bodyPr>
          <a:lstStyle/>
          <a:p>
            <a:pPr marL="6350" indent="-6350"/>
            <a:r>
              <a:rPr lang="en-AU" sz="2000" dirty="0">
                <a:solidFill>
                  <a:srgbClr val="FFFF00"/>
                </a:solidFill>
                <a:latin typeface="Times New Roman" panose="02020603050405020304" pitchFamily="18" charset="0"/>
                <a:cs typeface="Times New Roman" panose="02020603050405020304" pitchFamily="18" charset="0"/>
              </a:rPr>
              <a:t>The Peace of Christ isn’t achieved by avoiding other Christians.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Together, we let the Peace of Christ rule in our hearts.</a:t>
            </a:r>
            <a:r>
              <a:rPr lang="en-AU" sz="2000" dirty="0">
                <a:solidFill>
                  <a:schemeClr val="bg1"/>
                </a:solidFill>
                <a:latin typeface="Times New Roman" panose="02020603050405020304" pitchFamily="18" charset="0"/>
                <a:cs typeface="Times New Roman" panose="02020603050405020304" pitchFamily="18" charset="0"/>
              </a:rPr>
              <a:t> (</a:t>
            </a:r>
            <a:r>
              <a:rPr lang="en-AU" sz="2000" dirty="0">
                <a:solidFill>
                  <a:schemeClr val="bg1"/>
                </a:solidFill>
                <a:latin typeface="Comic Sans MS" panose="030F0902030302020204" pitchFamily="66" charset="0"/>
                <a:cs typeface="Times New Roman" panose="02020603050405020304" pitchFamily="18" charset="0"/>
              </a:rPr>
              <a:t>called in one body</a:t>
            </a:r>
            <a:r>
              <a:rPr lang="en-AU" sz="20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71772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1115616" y="265212"/>
            <a:ext cx="803236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begins now (in the worshipping community of Christ {the church})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Church is a community which has taken off our old self &amp; put on Christ</a:t>
            </a:r>
          </a:p>
        </p:txBody>
      </p:sp>
      <p:sp>
        <p:nvSpPr>
          <p:cNvPr id="14" name="TextBox 13">
            <a:extLst>
              <a:ext uri="{FF2B5EF4-FFF2-40B4-BE49-F238E27FC236}">
                <a16:creationId xmlns:a16="http://schemas.microsoft.com/office/drawing/2014/main" id="{D9C15782-F39F-8F4A-9481-52C5E9EAC222}"/>
              </a:ext>
            </a:extLst>
          </p:cNvPr>
          <p:cNvSpPr txBox="1"/>
          <p:nvPr/>
        </p:nvSpPr>
        <p:spPr>
          <a:xfrm>
            <a:off x="4933860" y="807918"/>
            <a:ext cx="4211405" cy="738664"/>
          </a:xfrm>
          <a:prstGeom prst="rect">
            <a:avLst/>
          </a:prstGeom>
          <a:noFill/>
          <a:ln>
            <a:noFill/>
          </a:ln>
        </p:spPr>
        <p:txBody>
          <a:bodyPr wrap="square" rtlCol="0">
            <a:spAutoFit/>
          </a:bodyPr>
          <a:lstStyle/>
          <a:p>
            <a:pPr marL="317500" indent="-317500" algn="ctr"/>
            <a:r>
              <a:rPr lang="en-AU" sz="2100" dirty="0">
                <a:solidFill>
                  <a:srgbClr val="FFFF00"/>
                </a:solidFill>
                <a:latin typeface="Times New Roman" panose="02020603050405020304" pitchFamily="18" charset="0"/>
                <a:cs typeface="Times New Roman" panose="02020603050405020304" pitchFamily="18" charset="0"/>
              </a:rPr>
              <a:t>“Unity in Christ”, as the Gathered </a:t>
            </a:r>
            <a:r>
              <a:rPr lang="en-AU" sz="2100" u="sng" dirty="0">
                <a:solidFill>
                  <a:srgbClr val="FFFF00"/>
                </a:solidFill>
                <a:latin typeface="Times New Roman" panose="02020603050405020304" pitchFamily="18" charset="0"/>
                <a:cs typeface="Times New Roman" panose="02020603050405020304" pitchFamily="18" charset="0"/>
              </a:rPr>
              <a:t>Worshipping</a:t>
            </a:r>
            <a:r>
              <a:rPr lang="en-AU" sz="2100" dirty="0">
                <a:solidFill>
                  <a:srgbClr val="FFFF00"/>
                </a:solidFill>
                <a:latin typeface="Times New Roman" panose="02020603050405020304" pitchFamily="18" charset="0"/>
                <a:cs typeface="Times New Roman" panose="02020603050405020304" pitchFamily="18" charset="0"/>
              </a:rPr>
              <a:t> community of Christ</a:t>
            </a:r>
          </a:p>
        </p:txBody>
      </p:sp>
      <p:sp>
        <p:nvSpPr>
          <p:cNvPr id="15" name="Rectangle 14">
            <a:extLst>
              <a:ext uri="{FF2B5EF4-FFF2-40B4-BE49-F238E27FC236}">
                <a16:creationId xmlns:a16="http://schemas.microsoft.com/office/drawing/2014/main" id="{CB51C3B7-1FF6-8948-AFAF-7C5C3E080832}"/>
              </a:ext>
            </a:extLst>
          </p:cNvPr>
          <p:cNvSpPr/>
          <p:nvPr/>
        </p:nvSpPr>
        <p:spPr>
          <a:xfrm>
            <a:off x="5076056" y="1530613"/>
            <a:ext cx="4067944" cy="102515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Let the word of Christ dwell in you richly, teaching and admonishing one another in all wisdom</a:t>
            </a:r>
            <a:r>
              <a:rPr lang="en-AU" dirty="0"/>
              <a:t> .....</a:t>
            </a:r>
            <a:endParaRPr lang="en-AU" u="sng" dirty="0">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52D5F494-6821-9143-87D4-9A0A8B76797D}"/>
              </a:ext>
            </a:extLst>
          </p:cNvPr>
          <p:cNvSpPr txBox="1"/>
          <p:nvPr/>
        </p:nvSpPr>
        <p:spPr>
          <a:xfrm>
            <a:off x="107504" y="807918"/>
            <a:ext cx="2549353" cy="461665"/>
          </a:xfrm>
          <a:prstGeom prst="rect">
            <a:avLst/>
          </a:prstGeom>
          <a:noFill/>
          <a:ln>
            <a:noFill/>
          </a:ln>
        </p:spPr>
        <p:txBody>
          <a:bodyPr wrap="square" rtlCol="0">
            <a:spAutoFit/>
          </a:bodyPr>
          <a:lstStyle/>
          <a:p>
            <a:pPr marL="317500" indent="-317500"/>
            <a:r>
              <a:rPr lang="en-AU" sz="2400" b="1" u="sng" dirty="0">
                <a:solidFill>
                  <a:schemeClr val="bg1"/>
                </a:solidFill>
                <a:latin typeface="Times New Roman" panose="02020603050405020304" pitchFamily="18" charset="0"/>
                <a:cs typeface="Times New Roman" panose="02020603050405020304" pitchFamily="18" charset="0"/>
              </a:rPr>
              <a:t>Worship</a:t>
            </a:r>
          </a:p>
        </p:txBody>
      </p:sp>
      <p:sp>
        <p:nvSpPr>
          <p:cNvPr id="22" name="TextBox 21">
            <a:extLst>
              <a:ext uri="{FF2B5EF4-FFF2-40B4-BE49-F238E27FC236}">
                <a16:creationId xmlns:a16="http://schemas.microsoft.com/office/drawing/2014/main" id="{5A9B1293-D81A-4346-980B-7EB73785F640}"/>
              </a:ext>
            </a:extLst>
          </p:cNvPr>
          <p:cNvSpPr txBox="1"/>
          <p:nvPr/>
        </p:nvSpPr>
        <p:spPr>
          <a:xfrm>
            <a:off x="-31840" y="1269583"/>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The Word of Christ living Richly in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7ABDDD89-2792-244A-9EA6-1C222CBF4B81}"/>
              </a:ext>
            </a:extLst>
          </p:cNvPr>
          <p:cNvSpPr txBox="1"/>
          <p:nvPr/>
        </p:nvSpPr>
        <p:spPr>
          <a:xfrm>
            <a:off x="1382180" y="905897"/>
            <a:ext cx="161824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way of life</a:t>
            </a:r>
          </a:p>
        </p:txBody>
      </p:sp>
      <p:sp>
        <p:nvSpPr>
          <p:cNvPr id="25" name="TextBox 24">
            <a:extLst>
              <a:ext uri="{FF2B5EF4-FFF2-40B4-BE49-F238E27FC236}">
                <a16:creationId xmlns:a16="http://schemas.microsoft.com/office/drawing/2014/main" id="{8465702A-935C-F74D-9095-4EB1C12CE0BC}"/>
              </a:ext>
            </a:extLst>
          </p:cNvPr>
          <p:cNvSpPr txBox="1"/>
          <p:nvPr/>
        </p:nvSpPr>
        <p:spPr>
          <a:xfrm>
            <a:off x="17171" y="1581456"/>
            <a:ext cx="5070189" cy="1200329"/>
          </a:xfrm>
          <a:prstGeom prst="rect">
            <a:avLst/>
          </a:prstGeom>
          <a:noFill/>
          <a:ln>
            <a:noFill/>
          </a:ln>
        </p:spPr>
        <p:txBody>
          <a:bodyPr wrap="square" numCol="1" rtlCol="0">
            <a:spAutoFit/>
          </a:bodyPr>
          <a:lstStyle/>
          <a:p>
            <a:pPr marL="400050" indent="-400050">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Jesus is “The Word”.  The Spirit of Christ lives in us “richly” producing “fruit of the Spirit”</a:t>
            </a:r>
          </a:p>
          <a:p>
            <a:pPr marL="400050" indent="-400050">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What Jesus says/teaches/commands.  Knowing His teachings and obeying them</a:t>
            </a:r>
          </a:p>
        </p:txBody>
      </p:sp>
    </p:spTree>
    <p:extLst>
      <p:ext uri="{BB962C8B-B14F-4D97-AF65-F5344CB8AC3E}">
        <p14:creationId xmlns:p14="http://schemas.microsoft.com/office/powerpoint/2010/main" val="372732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2"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B51C3B7-1FF6-8948-AFAF-7C5C3E080832}"/>
              </a:ext>
            </a:extLst>
          </p:cNvPr>
          <p:cNvSpPr/>
          <p:nvPr/>
        </p:nvSpPr>
        <p:spPr>
          <a:xfrm>
            <a:off x="0" y="0"/>
            <a:ext cx="9108504" cy="5509200"/>
          </a:xfrm>
          <a:prstGeom prst="rect">
            <a:avLst/>
          </a:prstGeom>
          <a:solidFill>
            <a:schemeClr val="bg1"/>
          </a:solidFill>
        </p:spPr>
        <p:txBody>
          <a:bodyPr wrap="square">
            <a:spAutoFit/>
          </a:bodyPr>
          <a:lstStyle/>
          <a:p>
            <a:r>
              <a:rPr lang="en-AU" sz="2200" baseline="30000" dirty="0">
                <a:latin typeface="Comic Sans MS" panose="030F0902030302020204" pitchFamily="66" charset="0"/>
                <a:ea typeface="Times New Roman" panose="02020603050405020304" pitchFamily="18" charset="0"/>
              </a:rPr>
              <a:t>John 15: (ESV) </a:t>
            </a:r>
            <a:r>
              <a:rPr lang="en-AU" sz="2200" b="1" baseline="30000" dirty="0">
                <a:latin typeface="Comic Sans MS" panose="030F0902030302020204" pitchFamily="66" charset="0"/>
                <a:ea typeface="Times New Roman" panose="02020603050405020304" pitchFamily="18" charset="0"/>
                <a:cs typeface="Calibri" panose="020F0502020204030204" pitchFamily="34" charset="0"/>
              </a:rPr>
              <a:t>4 </a:t>
            </a:r>
            <a:r>
              <a:rPr lang="en-AU" sz="22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Abide in me, and I in you.  As the branch cannot bear fruit by itself, unless it abides in the vine, neither can you, unless you abide in me.</a:t>
            </a:r>
            <a:r>
              <a:rPr lang="en-AU" sz="2200" dirty="0">
                <a:latin typeface="Comic Sans MS" panose="030F0902030302020204" pitchFamily="66" charset="0"/>
                <a:ea typeface="Times New Roman" panose="02020603050405020304" pitchFamily="18" charset="0"/>
                <a:cs typeface="Calibri" panose="020F0502020204030204" pitchFamily="34" charset="0"/>
              </a:rPr>
              <a:t>  </a:t>
            </a:r>
            <a:r>
              <a:rPr lang="en-AU" sz="2200" b="1" baseline="30000" dirty="0">
                <a:latin typeface="Comic Sans MS" panose="030F0902030302020204" pitchFamily="66" charset="0"/>
                <a:ea typeface="Times New Roman" panose="02020603050405020304" pitchFamily="18" charset="0"/>
                <a:cs typeface="Calibri" panose="020F0502020204030204" pitchFamily="34" charset="0"/>
              </a:rPr>
              <a:t>5 </a:t>
            </a:r>
            <a:r>
              <a:rPr lang="en-AU" sz="22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I am the vine;  you are the branches.  Whoever abides in me </a:t>
            </a:r>
            <a:r>
              <a:rPr lang="en-AU" sz="2200" u="sng"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and I in him</a:t>
            </a:r>
            <a:r>
              <a:rPr lang="en-AU" sz="22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 he it is that bears </a:t>
            </a:r>
            <a:r>
              <a:rPr lang="en-AU" sz="2200" u="sng"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much fruit</a:t>
            </a:r>
            <a:r>
              <a:rPr lang="en-AU" sz="22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 for apart from me you can do nothing.</a:t>
            </a:r>
            <a:r>
              <a:rPr lang="en-AU" sz="2200" dirty="0">
                <a:latin typeface="Comic Sans MS" panose="030F0902030302020204" pitchFamily="66" charset="0"/>
                <a:ea typeface="Times New Roman" panose="02020603050405020304" pitchFamily="18" charset="0"/>
                <a:cs typeface="Calibri" panose="020F0502020204030204" pitchFamily="34" charset="0"/>
              </a:rPr>
              <a:t>  </a:t>
            </a:r>
            <a:r>
              <a:rPr lang="en-AU" sz="2200" b="1" baseline="30000" dirty="0">
                <a:latin typeface="Comic Sans MS" panose="030F0902030302020204" pitchFamily="66" charset="0"/>
                <a:ea typeface="Times New Roman" panose="02020603050405020304" pitchFamily="18" charset="0"/>
                <a:cs typeface="Calibri" panose="020F0502020204030204" pitchFamily="34" charset="0"/>
              </a:rPr>
              <a:t>6 </a:t>
            </a:r>
            <a:r>
              <a:rPr lang="en-AU" sz="2200" dirty="0">
                <a:solidFill>
                  <a:srgbClr val="FF0000"/>
                </a:solidFill>
                <a:latin typeface="Comic Sans MS" panose="030F0902030302020204" pitchFamily="66" charset="0"/>
                <a:ea typeface="Times New Roman" panose="02020603050405020304" pitchFamily="18" charset="0"/>
                <a:cs typeface="Calibri" panose="020F0502020204030204" pitchFamily="34" charset="0"/>
              </a:rPr>
              <a:t>If anyone does not abide in me he is thrown away like a branch and withers;  and the branches are gathered, thrown into the fire, and burned.</a:t>
            </a:r>
            <a:r>
              <a:rPr lang="en-AU" sz="2200" dirty="0">
                <a:latin typeface="Comic Sans MS" panose="030F0902030302020204" pitchFamily="66" charset="0"/>
                <a:ea typeface="Times New Roman" panose="02020603050405020304" pitchFamily="18" charset="0"/>
                <a:cs typeface="Calibri" panose="020F0502020204030204" pitchFamily="34" charset="0"/>
              </a:rPr>
              <a:t> </a:t>
            </a:r>
            <a:endParaRPr lang="en-AU" sz="2200" dirty="0">
              <a:latin typeface="Times New Roman" panose="02020603050405020304" pitchFamily="18" charset="0"/>
              <a:ea typeface="Times New Roman" panose="02020603050405020304" pitchFamily="18" charset="0"/>
            </a:endParaRPr>
          </a:p>
          <a:p>
            <a:r>
              <a:rPr lang="en-AU" sz="2200" dirty="0">
                <a:latin typeface="Comic Sans MS" panose="030F0902030302020204" pitchFamily="66" charset="0"/>
                <a:ea typeface="Times New Roman" panose="02020603050405020304" pitchFamily="18" charset="0"/>
                <a:cs typeface="Calibri" panose="020F0502020204030204" pitchFamily="34" charset="0"/>
              </a:rPr>
              <a:t> </a:t>
            </a:r>
            <a:endParaRPr lang="en-AU" sz="2200" dirty="0">
              <a:latin typeface="Times New Roman" panose="02020603050405020304" pitchFamily="18" charset="0"/>
              <a:ea typeface="Times New Roman" panose="02020603050405020304" pitchFamily="18" charset="0"/>
            </a:endParaRPr>
          </a:p>
          <a:p>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you abide in me, </a:t>
            </a:r>
            <a:r>
              <a:rPr lang="en-AU" sz="22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my words</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abide in you, ask whatever you wish, and it will be done for you.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By this my Father is glorified, </a:t>
            </a:r>
            <a:r>
              <a:rPr lang="en-AU" sz="22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that you bear much fruit</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and so prove to be my disciples.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As the Father has loved me, so have I loved you.  Abide in my love.</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22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you keep my commandments</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you </a:t>
            </a:r>
            <a:r>
              <a:rPr lang="en-AU" sz="22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will</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abide in my love, just as I have kept my Father’s commandments and abide in his love.</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These things I have spoken to you, that my joy may be in you, and that your joy may be full.</a:t>
            </a:r>
            <a:r>
              <a:rPr lang="en-AU" sz="2200" dirty="0"/>
              <a:t> </a:t>
            </a:r>
            <a:endParaRPr lang="en-AU" sz="2200"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95860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1115616" y="265212"/>
            <a:ext cx="803236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begins now (in the worshipping community of Christ {the church})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Church is a community which has taken off our old self &amp; put on Christ</a:t>
            </a:r>
          </a:p>
        </p:txBody>
      </p:sp>
      <p:sp>
        <p:nvSpPr>
          <p:cNvPr id="14" name="TextBox 13">
            <a:extLst>
              <a:ext uri="{FF2B5EF4-FFF2-40B4-BE49-F238E27FC236}">
                <a16:creationId xmlns:a16="http://schemas.microsoft.com/office/drawing/2014/main" id="{D9C15782-F39F-8F4A-9481-52C5E9EAC222}"/>
              </a:ext>
            </a:extLst>
          </p:cNvPr>
          <p:cNvSpPr txBox="1"/>
          <p:nvPr/>
        </p:nvSpPr>
        <p:spPr>
          <a:xfrm>
            <a:off x="4933860" y="807918"/>
            <a:ext cx="4211405" cy="738664"/>
          </a:xfrm>
          <a:prstGeom prst="rect">
            <a:avLst/>
          </a:prstGeom>
          <a:noFill/>
          <a:ln>
            <a:noFill/>
          </a:ln>
        </p:spPr>
        <p:txBody>
          <a:bodyPr wrap="square" rtlCol="0">
            <a:spAutoFit/>
          </a:bodyPr>
          <a:lstStyle/>
          <a:p>
            <a:pPr marL="317500" indent="-317500" algn="ctr"/>
            <a:r>
              <a:rPr lang="en-AU" sz="2100" dirty="0">
                <a:solidFill>
                  <a:srgbClr val="FFFF00"/>
                </a:solidFill>
                <a:latin typeface="Times New Roman" panose="02020603050405020304" pitchFamily="18" charset="0"/>
                <a:cs typeface="Times New Roman" panose="02020603050405020304" pitchFamily="18" charset="0"/>
              </a:rPr>
              <a:t>“Unity in Christ”, as the Gathered </a:t>
            </a:r>
            <a:r>
              <a:rPr lang="en-AU" sz="2100" u="sng" dirty="0">
                <a:solidFill>
                  <a:srgbClr val="FFFF00"/>
                </a:solidFill>
                <a:latin typeface="Times New Roman" panose="02020603050405020304" pitchFamily="18" charset="0"/>
                <a:cs typeface="Times New Roman" panose="02020603050405020304" pitchFamily="18" charset="0"/>
              </a:rPr>
              <a:t>Worshipping</a:t>
            </a:r>
            <a:r>
              <a:rPr lang="en-AU" sz="2100" dirty="0">
                <a:solidFill>
                  <a:srgbClr val="FFFF00"/>
                </a:solidFill>
                <a:latin typeface="Times New Roman" panose="02020603050405020304" pitchFamily="18" charset="0"/>
                <a:cs typeface="Times New Roman" panose="02020603050405020304" pitchFamily="18" charset="0"/>
              </a:rPr>
              <a:t> community of Christ</a:t>
            </a:r>
          </a:p>
        </p:txBody>
      </p:sp>
      <p:sp>
        <p:nvSpPr>
          <p:cNvPr id="15" name="Rectangle 14">
            <a:extLst>
              <a:ext uri="{FF2B5EF4-FFF2-40B4-BE49-F238E27FC236}">
                <a16:creationId xmlns:a16="http://schemas.microsoft.com/office/drawing/2014/main" id="{CB51C3B7-1FF6-8948-AFAF-7C5C3E080832}"/>
              </a:ext>
            </a:extLst>
          </p:cNvPr>
          <p:cNvSpPr/>
          <p:nvPr/>
        </p:nvSpPr>
        <p:spPr>
          <a:xfrm>
            <a:off x="5076056" y="1530613"/>
            <a:ext cx="4067944" cy="1025152"/>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Let the word of Christ dwell in you richly, teaching and admonishing one another in all wisdom</a:t>
            </a:r>
            <a:r>
              <a:rPr lang="en-AU" dirty="0"/>
              <a:t> .....</a:t>
            </a:r>
            <a:endParaRPr lang="en-AU" u="sng" dirty="0">
              <a:latin typeface="Comic Sans MS" panose="030F0902030302020204" pitchFamily="66" charset="0"/>
              <a:ea typeface="Times New Roman" panose="02020603050405020304" pitchFamily="18" charset="0"/>
            </a:endParaRPr>
          </a:p>
        </p:txBody>
      </p:sp>
      <p:sp>
        <p:nvSpPr>
          <p:cNvPr id="18" name="TextBox 17">
            <a:extLst>
              <a:ext uri="{FF2B5EF4-FFF2-40B4-BE49-F238E27FC236}">
                <a16:creationId xmlns:a16="http://schemas.microsoft.com/office/drawing/2014/main" id="{52D5F494-6821-9143-87D4-9A0A8B76797D}"/>
              </a:ext>
            </a:extLst>
          </p:cNvPr>
          <p:cNvSpPr txBox="1"/>
          <p:nvPr/>
        </p:nvSpPr>
        <p:spPr>
          <a:xfrm>
            <a:off x="107504" y="807918"/>
            <a:ext cx="2549353" cy="461665"/>
          </a:xfrm>
          <a:prstGeom prst="rect">
            <a:avLst/>
          </a:prstGeom>
          <a:noFill/>
          <a:ln>
            <a:noFill/>
          </a:ln>
        </p:spPr>
        <p:txBody>
          <a:bodyPr wrap="square" rtlCol="0">
            <a:spAutoFit/>
          </a:bodyPr>
          <a:lstStyle/>
          <a:p>
            <a:pPr marL="317500" indent="-317500"/>
            <a:r>
              <a:rPr lang="en-AU" sz="2400" b="1" u="sng" dirty="0">
                <a:solidFill>
                  <a:schemeClr val="bg1"/>
                </a:solidFill>
                <a:latin typeface="Times New Roman" panose="02020603050405020304" pitchFamily="18" charset="0"/>
                <a:cs typeface="Times New Roman" panose="02020603050405020304" pitchFamily="18" charset="0"/>
              </a:rPr>
              <a:t>Worship</a:t>
            </a:r>
          </a:p>
        </p:txBody>
      </p:sp>
      <p:sp>
        <p:nvSpPr>
          <p:cNvPr id="22" name="TextBox 21">
            <a:extLst>
              <a:ext uri="{FF2B5EF4-FFF2-40B4-BE49-F238E27FC236}">
                <a16:creationId xmlns:a16="http://schemas.microsoft.com/office/drawing/2014/main" id="{5A9B1293-D81A-4346-980B-7EB73785F640}"/>
              </a:ext>
            </a:extLst>
          </p:cNvPr>
          <p:cNvSpPr txBox="1"/>
          <p:nvPr/>
        </p:nvSpPr>
        <p:spPr>
          <a:xfrm>
            <a:off x="-31840" y="1269583"/>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The Word of Christ living Richly in 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7ABDDD89-2792-244A-9EA6-1C222CBF4B81}"/>
              </a:ext>
            </a:extLst>
          </p:cNvPr>
          <p:cNvSpPr txBox="1"/>
          <p:nvPr/>
        </p:nvSpPr>
        <p:spPr>
          <a:xfrm>
            <a:off x="1382180" y="905897"/>
            <a:ext cx="161824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way of life</a:t>
            </a:r>
          </a:p>
        </p:txBody>
      </p:sp>
      <p:sp>
        <p:nvSpPr>
          <p:cNvPr id="25" name="TextBox 24">
            <a:extLst>
              <a:ext uri="{FF2B5EF4-FFF2-40B4-BE49-F238E27FC236}">
                <a16:creationId xmlns:a16="http://schemas.microsoft.com/office/drawing/2014/main" id="{8465702A-935C-F74D-9095-4EB1C12CE0BC}"/>
              </a:ext>
            </a:extLst>
          </p:cNvPr>
          <p:cNvSpPr txBox="1"/>
          <p:nvPr/>
        </p:nvSpPr>
        <p:spPr>
          <a:xfrm>
            <a:off x="17171" y="1581456"/>
            <a:ext cx="5070189" cy="1200329"/>
          </a:xfrm>
          <a:prstGeom prst="rect">
            <a:avLst/>
          </a:prstGeom>
          <a:noFill/>
          <a:ln>
            <a:noFill/>
          </a:ln>
        </p:spPr>
        <p:txBody>
          <a:bodyPr wrap="square" numCol="1" rtlCol="0">
            <a:spAutoFit/>
          </a:bodyPr>
          <a:lstStyle/>
          <a:p>
            <a:pPr marL="400050" indent="-400050">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Jesus is “The Word”.  The Spirit of Christ lives in us “richly” producing “fruit of the Spirit”</a:t>
            </a:r>
          </a:p>
          <a:p>
            <a:pPr marL="400050" indent="-400050">
              <a:buFont typeface="+mj-lt"/>
              <a:buAutoNum type="romanLcPeriod"/>
            </a:pPr>
            <a:r>
              <a:rPr lang="en-AU" dirty="0">
                <a:solidFill>
                  <a:schemeClr val="bg1"/>
                </a:solidFill>
                <a:latin typeface="Times New Roman" panose="02020603050405020304" pitchFamily="18" charset="0"/>
                <a:cs typeface="Times New Roman" panose="02020603050405020304" pitchFamily="18" charset="0"/>
              </a:rPr>
              <a:t>What Jesus says/teaches/commands.  Knowing His teachings and obeying them.</a:t>
            </a:r>
          </a:p>
        </p:txBody>
      </p:sp>
      <p:sp>
        <p:nvSpPr>
          <p:cNvPr id="10" name="TextBox 9">
            <a:extLst>
              <a:ext uri="{FF2B5EF4-FFF2-40B4-BE49-F238E27FC236}">
                <a16:creationId xmlns:a16="http://schemas.microsoft.com/office/drawing/2014/main" id="{6B699223-3521-E841-A498-205E88A0A815}"/>
              </a:ext>
            </a:extLst>
          </p:cNvPr>
          <p:cNvSpPr txBox="1"/>
          <p:nvPr/>
        </p:nvSpPr>
        <p:spPr>
          <a:xfrm>
            <a:off x="12679" y="2678474"/>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word of Christ to receive ‘pride-of-place’ (of first importance).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church hungering for God’s word, is a sign of spiritual maturity (Heb 5)</a:t>
            </a:r>
          </a:p>
        </p:txBody>
      </p:sp>
      <p:sp>
        <p:nvSpPr>
          <p:cNvPr id="12" name="TextBox 11">
            <a:extLst>
              <a:ext uri="{FF2B5EF4-FFF2-40B4-BE49-F238E27FC236}">
                <a16:creationId xmlns:a16="http://schemas.microsoft.com/office/drawing/2014/main" id="{D6A1E003-A2C2-A845-8A1D-3ABD553B6F7A}"/>
              </a:ext>
            </a:extLst>
          </p:cNvPr>
          <p:cNvSpPr txBox="1"/>
          <p:nvPr/>
        </p:nvSpPr>
        <p:spPr>
          <a:xfrm>
            <a:off x="3252" y="3225229"/>
            <a:ext cx="9114149"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re-interpreting the Scriptures to line up with what I want.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Allowing the Word of God to challenge / convict / transform / cut deep to change us</a:t>
            </a:r>
          </a:p>
        </p:txBody>
      </p:sp>
    </p:spTree>
    <p:extLst>
      <p:ext uri="{BB962C8B-B14F-4D97-AF65-F5344CB8AC3E}">
        <p14:creationId xmlns:p14="http://schemas.microsoft.com/office/powerpoint/2010/main" val="406598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B51C3B7-1FF6-8948-AFAF-7C5C3E080832}"/>
              </a:ext>
            </a:extLst>
          </p:cNvPr>
          <p:cNvSpPr/>
          <p:nvPr/>
        </p:nvSpPr>
        <p:spPr>
          <a:xfrm>
            <a:off x="0" y="0"/>
            <a:ext cx="9108504" cy="2861296"/>
          </a:xfrm>
          <a:prstGeom prst="rect">
            <a:avLst/>
          </a:prstGeom>
          <a:solidFill>
            <a:schemeClr val="bg1"/>
          </a:solidFill>
        </p:spPr>
        <p:txBody>
          <a:bodyPr wrap="square">
            <a:spAutoFit/>
          </a:bodyPr>
          <a:lstStyle/>
          <a:p>
            <a:pPr>
              <a:lnSpc>
                <a:spcPct val="115000"/>
              </a:lnSpc>
              <a:spcAft>
                <a:spcPts val="1000"/>
              </a:spcAft>
            </a:pPr>
            <a:r>
              <a:rPr lang="en-AU" sz="2400" dirty="0">
                <a:latin typeface="Comic Sans MS" panose="030F0902030302020204" pitchFamily="66" charset="0"/>
                <a:ea typeface="Times New Roman" panose="02020603050405020304" pitchFamily="18" charset="0"/>
                <a:cs typeface="Calibri" panose="020F0502020204030204" pitchFamily="34" charset="0"/>
              </a:rPr>
              <a:t>Hebrews 4:(ESV)</a:t>
            </a:r>
            <a:r>
              <a:rPr lang="en-A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a:t>
            </a:r>
            <a:r>
              <a:rPr lang="en-AU" sz="2400" b="1" baseline="30000" dirty="0">
                <a:latin typeface="Comic Sans MS" panose="030F0902030302020204" pitchFamily="66" charset="0"/>
                <a:ea typeface="Times New Roman" panose="02020603050405020304" pitchFamily="18" charset="0"/>
                <a:cs typeface="Calibri" panose="020F0502020204030204" pitchFamily="34" charset="0"/>
              </a:rPr>
              <a:t>2 </a:t>
            </a:r>
            <a:r>
              <a:rPr lang="en-AU" sz="2400" dirty="0">
                <a:latin typeface="Comic Sans MS" panose="030F0902030302020204" pitchFamily="66" charset="0"/>
                <a:ea typeface="Times New Roman" panose="02020603050405020304" pitchFamily="18" charset="0"/>
                <a:cs typeface="Calibri" panose="020F0502020204030204" pitchFamily="34" charset="0"/>
              </a:rPr>
              <a:t>For the word of God is living and active, sharper than any two-edged sword, piercing to the division of soul and of spirit, of joints and of marrow, and discerning the thoughts and intentions of the heart.  </a:t>
            </a:r>
            <a:r>
              <a:rPr lang="en-AU" sz="2400" b="1" baseline="30000" dirty="0">
                <a:latin typeface="Comic Sans MS" panose="030F0902030302020204" pitchFamily="66" charset="0"/>
                <a:ea typeface="Times New Roman" panose="02020603050405020304" pitchFamily="18" charset="0"/>
                <a:cs typeface="Calibri" panose="020F0502020204030204" pitchFamily="34" charset="0"/>
              </a:rPr>
              <a:t>13 </a:t>
            </a:r>
            <a:r>
              <a:rPr lang="en-AU" sz="2400" dirty="0">
                <a:latin typeface="Comic Sans MS" panose="030F0902030302020204" pitchFamily="66" charset="0"/>
                <a:ea typeface="Times New Roman" panose="02020603050405020304" pitchFamily="18" charset="0"/>
                <a:cs typeface="Calibri" panose="020F0502020204030204" pitchFamily="34" charset="0"/>
              </a:rPr>
              <a:t>And no creature is hidden from his sight, but all are naked and exposed to the eyes of him to whom we must give account.</a:t>
            </a:r>
            <a:r>
              <a:rPr lang="en-AU" sz="2400" dirty="0">
                <a:latin typeface="Calibri" panose="020F0502020204030204" pitchFamily="34" charset="0"/>
                <a:ea typeface="Times New Roman" panose="02020603050405020304" pitchFamily="18" charset="0"/>
              </a:rPr>
              <a:t> </a:t>
            </a:r>
            <a:endParaRPr lang="en-AU" sz="2200"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67614865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142222</TotalTime>
  <Words>2267</Words>
  <Application>Microsoft Macintosh PowerPoint</Application>
  <PresentationFormat>On-screen Show (16:10)</PresentationFormat>
  <Paragraphs>160</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2341</cp:revision>
  <cp:lastPrinted>2021-12-10T22:54:59Z</cp:lastPrinted>
  <dcterms:created xsi:type="dcterms:W3CDTF">2016-11-04T06:28:01Z</dcterms:created>
  <dcterms:modified xsi:type="dcterms:W3CDTF">2021-12-10T22:58:13Z</dcterms:modified>
</cp:coreProperties>
</file>